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617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fd26d1ad71e6838d#tid=68f5a14c2da03f000a4f38b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27.png"/><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19_1#3da23c44d?vop=1&amp;pid=29e32a884&amp;color=0,0,0&amp;bt=1&amp;bbb=1&amp;hb=1"/>
              <p:cNvSpPr/>
              <p:nvPr/>
            </p:nvSpPr>
            <p:spPr>
              <a:xfrm>
                <a:off x="832104" y="1080000"/>
                <a:ext cx="10533888" cy="2221230"/>
              </a:xfrm>
              <a:prstGeom prst="rect">
                <a:avLst/>
              </a:prstGeom>
              <a:noFill/>
              <a:ln/>
            </p:spPr>
            <p:txBody>
              <a:bodyPr wrap="none" lIns="0" tIns="0" rIns="0" bIns="0" rtlCol="0" anchor="t"/>
              <a:lstStyle/>
              <a:p>
                <a:pPr algn="l" latinLnBrk="1">
                  <a:lnSpc>
                    <a:spcPts val="4800"/>
                  </a:lnSpc>
                </a:pPr>
                <a:r>
                  <a:rPr lang="en-US" altLang="zh-CN" sz="1800" b="0" i="0" dirty="0">
                    <a:solidFill>
                      <a:srgbClr val="000000"/>
                    </a:solidFill>
                    <a:latin typeface="微软雅黑" pitchFamily="34" charset="0"/>
                    <a:ea typeface="微软雅黑" pitchFamily="34" charset="-122"/>
                    <a:cs typeface="微软雅黑" pitchFamily="34" charset="-120"/>
                  </a:rPr>
                  <a:t>【解析】对A,B,由题意得</a:t>
                </a: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×(3+4+5+6+7)=5</m:t>
                    </m:r>
                  </m:oMath>
                </a14:m>
                <a:r>
                  <a:rPr lang="en-US" altLang="zh-CN" sz="1800" b="0" i="0" dirty="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5</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=105</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,则该经验回归直线</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经过样本点的中心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(5,21</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,B正确.</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21=3.9×5+</m:t>
                    </m:r>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𝑎</m:t>
                        </m:r>
                      </m:e>
                    </m:acc>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𝑎</m:t>
                        </m:r>
                      </m:e>
                    </m:acc>
                    <m:r>
                      <a:rPr lang="en-US" altLang="zh-CN" sz="1800" b="0" i="0">
                        <a:solidFill>
                          <a:srgbClr val="000000"/>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,A正确.</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dirty="0">
                    <a:solidFill>
                      <a:srgbClr val="000000"/>
                    </a:solidFill>
                    <a:latin typeface="微软雅黑" pitchFamily="34" charset="0"/>
                    <a:ea typeface="微软雅黑" pitchFamily="34" charset="-122"/>
                    <a:cs typeface="微软雅黑" pitchFamily="34" charset="-120"/>
                  </a:rPr>
                  <a:t>C,预测该商品宣传投入费用每增加1万元,对应利润相应增加3.9万元,C错误.</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b="0" i="0" dirty="0">
                    <a:solidFill>
                      <a:srgbClr val="000000"/>
                    </a:solidFill>
                    <a:latin typeface="微软雅黑" pitchFamily="34" charset="0"/>
                    <a:ea typeface="微软雅黑" pitchFamily="34" charset="-122"/>
                    <a:cs typeface="微软雅黑" pitchFamily="34" charset="-120"/>
                  </a:rPr>
                  <a:t>D,当</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=10</m:t>
                    </m:r>
                  </m:oMath>
                </a14:m>
                <a:r>
                  <a:rPr lang="en-US" altLang="zh-CN"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acc>
                      <m:accPr>
                        <m:chr m:val="̂"/>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b="0" i="0">
                            <a:solidFill>
                              <a:srgbClr val="000000"/>
                            </a:solidFill>
                            <a:latin typeface="Cambria Math" pitchFamily="34" charset="0"/>
                            <a:ea typeface="Cambria Math" pitchFamily="34" charset="-122"/>
                            <a:cs typeface="Cambria Math" pitchFamily="34" charset="-120"/>
                          </a:rPr>
                          <m:t>𝑦</m:t>
                        </m:r>
                      </m:e>
                    </m:acc>
                    <m:r>
                      <a:rPr lang="en-US" altLang="zh-CN" b="0" i="0">
                        <a:solidFill>
                          <a:srgbClr val="000000"/>
                        </a:solidFill>
                        <a:latin typeface="Cambria Math" pitchFamily="34" charset="0"/>
                        <a:ea typeface="Cambria Math" pitchFamily="34" charset="-122"/>
                        <a:cs typeface="Cambria Math" pitchFamily="34" charset="-120"/>
                      </a:rPr>
                      <m:t>=3.9×10+1.5=40.5</m:t>
                    </m:r>
                  </m:oMath>
                </a14:m>
                <a:r>
                  <a:rPr lang="en-US" altLang="zh-CN" b="0" i="0" dirty="0">
                    <a:solidFill>
                      <a:srgbClr val="000000"/>
                    </a:solidFill>
                    <a:latin typeface="微软雅黑" pitchFamily="34" charset="0"/>
                    <a:ea typeface="微软雅黑" pitchFamily="34" charset="-122"/>
                    <a:cs typeface="微软雅黑" pitchFamily="34" charset="-120"/>
                  </a:rPr>
                  <a:t>,D正确.故选</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ABD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AS.19_1#3da23c44d?vop=1&amp;pid=29e32a884&amp;color=0,0,0&amp;bt=1&amp;bbb=1&amp;hb=1"/>
              <p:cNvSpPr>
                <a:spLocks noRot="1" noChangeAspect="1" noMove="1" noResize="1" noEditPoints="1" noAdjustHandles="1" noChangeArrowheads="1" noChangeShapeType="1" noTextEdit="1"/>
              </p:cNvSpPr>
              <p:nvPr/>
            </p:nvSpPr>
            <p:spPr>
              <a:xfrm>
                <a:off x="832104" y="1080000"/>
                <a:ext cx="10533888" cy="2221230"/>
              </a:xfrm>
              <a:prstGeom prst="rect">
                <a:avLst/>
              </a:prstGeom>
              <a:blipFill>
                <a:blip r:embed="rId3"/>
                <a:stretch>
                  <a:fillRect l="-1389" b="-6301"/>
                </a:stretch>
              </a:blipFill>
              <a:ln/>
            </p:spPr>
            <p:txBody>
              <a:bodyPr/>
              <a:lstStyle/>
              <a:p>
                <a:r>
                  <a:rPr lang="zh-CN" altLang="en-US">
                    <a:noFill/>
                  </a:rPr>
                  <a:t> </a:t>
                </a:r>
              </a:p>
            </p:txBody>
          </p:sp>
        </mc:Fallback>
      </mc:AlternateContent>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0_1#f0d03f9b4?vop=1&amp;pid=29e32a884&amp;color=0,0,0&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数据</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smtClean="0">
                        <a:solidFill>
                          <a:srgbClr val="000000"/>
                        </a:solidFill>
                        <a:latin typeface="Cambria Math" pitchFamily="34" charset="0"/>
                        <a:ea typeface="Cambria Math" pitchFamily="34" charset="-122"/>
                        <a:cs typeface="Cambria Math" pitchFamily="34" charset="-120"/>
                      </a:rPr>
                      <m:t>,</m:t>
                    </m:r>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𝑖</m:t>
                    </m:r>
                    <m:r>
                      <a:rPr lang="en-US" altLang="zh-CN" sz="1800" b="0" i="0" smtClean="0">
                        <a:solidFill>
                          <a:srgbClr val="000000"/>
                        </a:solidFill>
                        <a:latin typeface="Cambria Math" pitchFamily="34" charset="0"/>
                        <a:ea typeface="Cambria Math" pitchFamily="34" charset="-122"/>
                        <a:cs typeface="Cambria Math" pitchFamily="34" charset="-120"/>
                      </a:rPr>
                      <m:t>=1,2,3,⋯,10)</m:t>
                    </m:r>
                  </m:oMath>
                </a14:m>
                <a:r>
                  <a:rPr lang="en-US" altLang="zh-CN" sz="1800" b="0" i="0" dirty="0">
                    <a:solidFill>
                      <a:srgbClr val="000000"/>
                    </a:solidFill>
                    <a:latin typeface="微软雅黑" pitchFamily="34" charset="0"/>
                    <a:ea typeface="微软雅黑" pitchFamily="34" charset="-122"/>
                    <a:cs typeface="微软雅黑" pitchFamily="34" charset="-120"/>
                  </a:rPr>
                  <a:t>组成一个样本，其经验回归方程为</a:t>
                </a:r>
                <a14:m>
                  <m:oMath xmlns:m="http://schemas.openxmlformats.org/officeDocument/2006/math">
                    <m:acc>
                      <m:accPr>
                        <m:chr m:val="̂"/>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𝑦</m:t>
                        </m:r>
                      </m:e>
                    </m:acc>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bar>
                      <m:barPr>
                        <m:pos m:val="top"/>
                        <m:ctrlPr>
                          <a:rPr lang="en-US" altLang="zh-CN" sz="1800" smtClean="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𝑥</m:t>
                        </m:r>
                      </m:e>
                    </m:bar>
                    <m:r>
                      <a:rPr lang="en-US" altLang="zh-CN" sz="1800" b="0" i="0" smtClean="0">
                        <a:solidFill>
                          <a:srgbClr val="000000"/>
                        </a:solidFill>
                        <a:latin typeface="Cambria Math" pitchFamily="34" charset="0"/>
                        <a:ea typeface="Cambria Math" pitchFamily="34" charset="-122"/>
                        <a:cs typeface="Cambria Math" pitchFamily="34" charset="-120"/>
                      </a:rPr>
                      <m:t>=8.2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，剔除一个异</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常点</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(1,7)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后</a:t>
                </a:r>
                <a:r>
                  <a:rPr lang="en-US" altLang="zh-CN" b="0" i="0">
                    <a:solidFill>
                      <a:srgbClr val="000000"/>
                    </a:solidFill>
                    <a:latin typeface="微软雅黑" pitchFamily="34" charset="0"/>
                    <a:ea typeface="微软雅黑" pitchFamily="34" charset="-122"/>
                    <a:cs typeface="微软雅黑" pitchFamily="34" charset="-120"/>
                  </a:rPr>
                  <a:t>，得到的新的经验回归直线必过点</a:t>
                </a:r>
                <a:r>
                  <a:rPr lang="en-US" altLang="zh-CN" i="0">
                    <a:solidFill>
                      <a:srgbClr val="000000"/>
                    </a:solidFill>
                    <a:latin typeface="SimSun" pitchFamily="34" charset="0"/>
                    <a:ea typeface="SimSun" pitchFamily="34" charset="-122"/>
                    <a:cs typeface="SimSun" pitchFamily="34" charset="-120"/>
                  </a:rPr>
                  <a:t>______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4_BD.20_1#f0d03f9b4?vop=1&amp;pid=29e32a884&amp;color=0,0,0&amp;bt=1&amp;bbb=1&amp;hb=1"/>
              <p:cNvSpPr>
                <a:spLocks noRot="1" noChangeAspect="1" noMove="1" noResize="1" noEditPoints="1" noAdjustHandles="1" noChangeArrowheads="1" noChangeShapeType="1" noTextEdit="1"/>
              </p:cNvSpPr>
              <p:nvPr/>
            </p:nvSpPr>
            <p:spPr>
              <a:xfrm>
                <a:off x="832104" y="1080000"/>
                <a:ext cx="10533888" cy="770255"/>
              </a:xfrm>
              <a:prstGeom prst="rect">
                <a:avLst/>
              </a:prstGeom>
              <a:blipFill>
                <a:blip r:embed="rId3"/>
                <a:stretch>
                  <a:fillRect l="-1389"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21_1#f0d03f9b4.blank?vop=1&amp;pid=29e32a884&amp;color=0,0,0&amp;vpa=7&amp;bbb=1"/>
              <p:cNvSpPr/>
              <p:nvPr/>
            </p:nvSpPr>
            <p:spPr>
              <a:xfrm>
                <a:off x="5481891" y="1531929"/>
                <a:ext cx="609600" cy="260350"/>
              </a:xfrm>
              <a:prstGeom prst="rect">
                <a:avLst/>
              </a:prstGeom>
              <a:noFill/>
              <a:ln/>
            </p:spPr>
            <p:txBody>
              <a:bodyPr wrap="none" lIns="0" tIns="0" rIns="0" bIns="0" rtlCol="0" anchor="t"/>
              <a:lstStyle/>
              <a:p>
                <a:pPr algn="ctr" latinLnBrk="1">
                  <a:lnSpc>
                    <a:spcPts val="2200"/>
                  </a:lnSpc>
                </a:pPr>
                <a14:m>
                  <m:oMath xmlns:m="http://schemas.openxmlformats.org/officeDocument/2006/math">
                    <m:r>
                      <a:rPr lang="en-US" altLang="zh-CN" b="0" i="0" smtClean="0">
                        <a:solidFill>
                          <a:srgbClr val="FF0000"/>
                        </a:solidFill>
                        <a:latin typeface="Cambria Math" pitchFamily="34" charset="0"/>
                        <a:ea typeface="Cambria Math" pitchFamily="34" charset="-122"/>
                        <a:cs typeface="Cambria Math" pitchFamily="34" charset="-120"/>
                      </a:rPr>
                      <m:t>(9,5)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4_AN.21_1#f0d03f9b4.blank?vop=1&amp;pid=29e32a884&amp;color=0,0,0&amp;vpa=7&amp;bbb=1"/>
              <p:cNvSpPr>
                <a:spLocks noRot="1" noChangeAspect="1" noMove="1" noResize="1" noEditPoints="1" noAdjustHandles="1" noChangeArrowheads="1" noChangeShapeType="1" noTextEdit="1"/>
              </p:cNvSpPr>
              <p:nvPr/>
            </p:nvSpPr>
            <p:spPr>
              <a:xfrm>
                <a:off x="5481891" y="1531929"/>
                <a:ext cx="609600" cy="260350"/>
              </a:xfrm>
              <a:prstGeom prst="rect">
                <a:avLst/>
              </a:prstGeom>
              <a:blipFill>
                <a:blip r:embed="rId4"/>
                <a:stretch>
                  <a:fillRect l="-9000" t="-4651" r="-9000" b="-395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AS.22_1#f0d03f9b4?vop=1&amp;pid=29e32a884&amp;color=0,0,0&amp;bbb=1"/>
              <p:cNvSpPr/>
              <p:nvPr/>
            </p:nvSpPr>
            <p:spPr>
              <a:xfrm>
                <a:off x="832104" y="1851017"/>
                <a:ext cx="10533888" cy="1395730"/>
              </a:xfrm>
              <a:prstGeom prst="rect">
                <a:avLst/>
              </a:prstGeom>
              <a:noFill/>
              <a:ln/>
            </p:spPr>
            <p:txBody>
              <a:bodyPr wrap="none" lIns="0" tIns="0" rIns="0" bIns="0" rtlCol="0" anchor="t"/>
              <a:lstStyle/>
              <a:p>
                <a:pPr algn="l" latinLnBrk="1">
                  <a:lnSpc>
                    <a:spcPts val="4700"/>
                  </a:lnSpc>
                </a:pPr>
                <a:r>
                  <a:rPr lang="en-US" altLang="zh-CN" sz="1800" b="0" i="0" dirty="0">
                    <a:solidFill>
                      <a:srgbClr val="000000"/>
                    </a:solidFill>
                    <a:latin typeface="微软雅黑" pitchFamily="34" charset="0"/>
                    <a:ea typeface="微软雅黑" pitchFamily="34" charset="-122"/>
                    <a:cs typeface="微软雅黑" pitchFamily="34" charset="-120"/>
                  </a:rPr>
                  <a:t>【解析】由</a:t>
                </a:r>
                <a14:m>
                  <m:oMath xmlns:m="http://schemas.openxmlformats.org/officeDocument/2006/math">
                    <m:bar>
                      <m:barPr>
                        <m:pos m:val="top"/>
                        <m:ctrlPr>
                          <a:rPr lang="en-US" altLang="zh-CN" sz="1800" smtClean="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𝑥</m:t>
                        </m:r>
                      </m:e>
                    </m:bar>
                    <m:r>
                      <a:rPr lang="en-US" altLang="zh-CN" sz="1800" b="0" i="0" smtClean="0">
                        <a:solidFill>
                          <a:srgbClr val="000000"/>
                        </a:solidFill>
                        <a:latin typeface="Cambria Math" pitchFamily="34" charset="0"/>
                        <a:ea typeface="Cambria Math" pitchFamily="34" charset="-122"/>
                        <a:cs typeface="Cambria Math" pitchFamily="34" charset="-120"/>
                      </a:rPr>
                      <m:t>=8.2</m:t>
                    </m:r>
                  </m:oMath>
                </a14:m>
                <a:r>
                  <a:rPr lang="en-US" altLang="zh-CN" sz="1800" b="0" i="0" dirty="0">
                    <a:solidFill>
                      <a:srgbClr val="000000"/>
                    </a:solidFill>
                    <a:latin typeface="微软雅黑" pitchFamily="34" charset="0"/>
                    <a:ea typeface="微软雅黑" pitchFamily="34" charset="-122"/>
                    <a:cs typeface="微软雅黑" pitchFamily="34" charset="-120"/>
                  </a:rPr>
                  <a:t>可知</a:t>
                </a:r>
                <a14:m>
                  <m:oMath xmlns:m="http://schemas.openxmlformats.org/officeDocument/2006/math">
                    <m:bar>
                      <m:barPr>
                        <m:pos m:val="top"/>
                        <m:ctrlPr>
                          <a:rPr lang="en-US" altLang="zh-CN" sz="1800" smtClean="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𝑦</m:t>
                        </m:r>
                      </m:e>
                    </m:bar>
                    <m:r>
                      <a:rPr lang="en-US" altLang="zh-CN" sz="1800" b="0" i="0" smtClean="0">
                        <a:solidFill>
                          <a:srgbClr val="000000"/>
                        </a:solidFill>
                        <a:latin typeface="Cambria Math" pitchFamily="34" charset="0"/>
                        <a:ea typeface="Cambria Math" pitchFamily="34" charset="-122"/>
                        <a:cs typeface="Cambria Math" pitchFamily="34" charset="-120"/>
                      </a:rPr>
                      <m:t>=8.2−3=5.2</m:t>
                    </m:r>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limLow>
                      <m:limLowPr>
                        <m:ctrlPr>
                          <a:rPr lang="en-US" altLang="zh-CN" sz="1800" b="0" dirty="0" smtClean="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10</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smtClean="0">
                        <a:solidFill>
                          <a:srgbClr val="000000"/>
                        </a:solidFill>
                        <a:latin typeface="Cambria Math" pitchFamily="34" charset="0"/>
                        <a:ea typeface="Cambria Math" pitchFamily="34" charset="-122"/>
                        <a:cs typeface="Cambria Math" pitchFamily="34" charset="-120"/>
                      </a:rPr>
                      <m:t>=82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sz="1800" b="0" dirty="0" smtClean="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10</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smtClean="0">
                        <a:solidFill>
                          <a:srgbClr val="000000"/>
                        </a:solidFill>
                        <a:latin typeface="Cambria Math" pitchFamily="34" charset="0"/>
                        <a:ea typeface="Cambria Math" pitchFamily="34" charset="-122"/>
                        <a:cs typeface="Cambria Math" pitchFamily="34" charset="-120"/>
                      </a:rPr>
                      <m:t>=52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剔</a:t>
                </a:r>
                <a:r>
                  <a:rPr lang="en-US" altLang="zh-CN" sz="1800" b="0" i="0">
                    <a:solidFill>
                      <a:srgbClr val="000000"/>
                    </a:solidFill>
                    <a:latin typeface="微软雅黑" pitchFamily="34" charset="0"/>
                    <a:ea typeface="微软雅黑" pitchFamily="34" charset="-122"/>
                    <a:cs typeface="微软雅黑" pitchFamily="34" charset="-120"/>
                  </a:rPr>
                  <a:t>除</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(1,7)</m:t>
                    </m:r>
                  </m:oMath>
                </a14:m>
                <a:r>
                  <a:rPr lang="en-US" altLang="zh-CN" sz="1800" b="0" i="0" dirty="0">
                    <a:solidFill>
                      <a:srgbClr val="000000"/>
                    </a:solidFill>
                    <a:latin typeface="微软雅黑" pitchFamily="34" charset="0"/>
                    <a:ea typeface="微软雅黑" pitchFamily="34" charset="-122"/>
                    <a:cs typeface="微软雅黑" pitchFamily="34" charset="-120"/>
                  </a:rPr>
                  <a:t>后,</a:t>
                </a:r>
                <a14:m>
                  <m:oMath xmlns:m="http://schemas.openxmlformats.org/officeDocument/2006/math">
                    <m:bar>
                      <m:barPr>
                        <m:pos m:val="top"/>
                        <m:ctrlPr>
                          <a:rPr lang="en-US" altLang="zh-CN" sz="1800" smtClean="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𝑥</m:t>
                        </m:r>
                      </m:e>
                    </m:ba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82−1</m:t>
                        </m:r>
                      </m:num>
                      <m:den>
                        <m:r>
                          <a:rPr lang="en-US" altLang="zh-CN" sz="1800" b="0" i="0">
                            <a:solidFill>
                              <a:srgbClr val="000000"/>
                            </a:solidFill>
                            <a:latin typeface="Cambria Math" pitchFamily="34" charset="0"/>
                            <a:ea typeface="Cambria Math" pitchFamily="34" charset="-122"/>
                            <a:cs typeface="Cambria Math" pitchFamily="34" charset="-120"/>
                          </a:rPr>
                          <m:t>9</m:t>
                        </m:r>
                      </m:den>
                    </m:f>
                    <m:r>
                      <a:rPr lang="en-US" altLang="zh-CN" sz="1800" b="0" i="0" smtClean="0">
                        <a:solidFill>
                          <a:srgbClr val="000000"/>
                        </a:solidFill>
                        <a:latin typeface="Cambria Math" pitchFamily="34" charset="0"/>
                        <a:ea typeface="Cambria Math" pitchFamily="34" charset="-122"/>
                        <a:cs typeface="Cambria Math" pitchFamily="34" charset="-120"/>
                      </a:rPr>
                      <m:t>=9</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bar>
                      <m:barPr>
                        <m:pos m:val="top"/>
                        <m:ctrlPr>
                          <a:rPr lang="en-US" altLang="zh-CN" sz="1800" smtClean="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𝑦</m:t>
                        </m:r>
                      </m:e>
                    </m:ba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52−7</m:t>
                        </m:r>
                      </m:num>
                      <m:den>
                        <m:r>
                          <a:rPr lang="en-US" altLang="zh-CN" sz="1800" b="0" i="0">
                            <a:solidFill>
                              <a:srgbClr val="000000"/>
                            </a:solidFill>
                            <a:latin typeface="Cambria Math" pitchFamily="34" charset="0"/>
                            <a:ea typeface="Cambria Math" pitchFamily="34" charset="-122"/>
                            <a:cs typeface="Cambria Math" pitchFamily="34" charset="-120"/>
                          </a:rPr>
                          <m:t>9</m:t>
                        </m:r>
                      </m:den>
                    </m:f>
                    <m:r>
                      <a:rPr lang="en-US" altLang="zh-CN" sz="1800" b="0" i="0" smtClean="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为新样本点中心</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一定在新的经验回归直线上,故其必过点</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(9,5)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4" name="QB_4_AS.22_1#f0d03f9b4?vop=1&amp;pid=29e32a884&amp;color=0,0,0&amp;bbb=1"/>
              <p:cNvSpPr>
                <a:spLocks noRot="1" noChangeAspect="1" noMove="1" noResize="1" noEditPoints="1" noAdjustHandles="1" noChangeArrowheads="1" noChangeShapeType="1" noTextEdit="1"/>
              </p:cNvSpPr>
              <p:nvPr/>
            </p:nvSpPr>
            <p:spPr>
              <a:xfrm>
                <a:off x="832104" y="1851017"/>
                <a:ext cx="10533888" cy="1395730"/>
              </a:xfrm>
              <a:prstGeom prst="rect">
                <a:avLst/>
              </a:prstGeom>
              <a:blipFill>
                <a:blip r:embed="rId5"/>
                <a:stretch>
                  <a:fillRect l="-1389" b="-96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3_1#59204d408?vop=1&amp;pid=29e32a884&amp;color=0,0,0&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某软件科技公司近8年的年利润</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（单位：千万元）与投入的年研发经费</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（单位：千万元）如表所示.</a:t>
                </a:r>
                <a:endParaRPr lang="en-US" altLang="zh-CN" sz="1800" dirty="0">
                  <a:solidFill>
                    <a:srgbClr val="000000"/>
                  </a:solidFill>
                </a:endParaRPr>
              </a:p>
            </p:txBody>
          </p:sp>
        </mc:Choice>
        <mc:Fallback>
          <p:sp>
            <p:nvSpPr>
              <p:cNvPr id="2" name="QB_4_BD.23_1#59204d408?vop=1&amp;pid=29e32a884&amp;color=0,0,0&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3" name="QB_4_BD.23_2#59204d408?colgroup=2,6,6,6,6,6,6,6,6&amp;vop=1&amp;pid=29e32a884&amp;color=0,0,0&amp;bbb=1"/>
              <p:cNvGraphicFramePr>
                <a:graphicFrameLocks noGrp="1"/>
              </p:cNvGraphicFramePr>
              <p:nvPr>
                <p:extLst>
                  <p:ext uri="{D42A27DB-BD31-4B8C-83A1-F6EECF244321}">
                    <p14:modId xmlns:p14="http://schemas.microsoft.com/office/powerpoint/2010/main" val="2817330131"/>
                  </p:ext>
                </p:extLst>
              </p:nvPr>
            </p:nvGraphicFramePr>
            <p:xfrm>
              <a:off x="832104" y="1573522"/>
              <a:ext cx="10506456" cy="621285"/>
            </p:xfrm>
            <a:graphic>
              <a:graphicData uri="http://schemas.openxmlformats.org/drawingml/2006/table">
                <a:tbl>
                  <a:tblPr/>
                  <a:tblGrid>
                    <a:gridCol w="630936">
                      <a:extLst>
                        <a:ext uri="{9D8B030D-6E8A-4147-A177-3AD203B41FA5}">
                          <a16:colId xmlns:a16="http://schemas.microsoft.com/office/drawing/2014/main" val="20000"/>
                        </a:ext>
                      </a:extLst>
                    </a:gridCol>
                    <a:gridCol w="1234440">
                      <a:extLst>
                        <a:ext uri="{9D8B030D-6E8A-4147-A177-3AD203B41FA5}">
                          <a16:colId xmlns:a16="http://schemas.microsoft.com/office/drawing/2014/main" val="20001"/>
                        </a:ext>
                      </a:extLst>
                    </a:gridCol>
                    <a:gridCol w="1234440">
                      <a:extLst>
                        <a:ext uri="{9D8B030D-6E8A-4147-A177-3AD203B41FA5}">
                          <a16:colId xmlns:a16="http://schemas.microsoft.com/office/drawing/2014/main" val="20002"/>
                        </a:ext>
                      </a:extLst>
                    </a:gridCol>
                    <a:gridCol w="1234440">
                      <a:extLst>
                        <a:ext uri="{9D8B030D-6E8A-4147-A177-3AD203B41FA5}">
                          <a16:colId xmlns:a16="http://schemas.microsoft.com/office/drawing/2014/main" val="20003"/>
                        </a:ext>
                      </a:extLst>
                    </a:gridCol>
                    <a:gridCol w="1234440">
                      <a:extLst>
                        <a:ext uri="{9D8B030D-6E8A-4147-A177-3AD203B41FA5}">
                          <a16:colId xmlns:a16="http://schemas.microsoft.com/office/drawing/2014/main" val="20004"/>
                        </a:ext>
                      </a:extLst>
                    </a:gridCol>
                    <a:gridCol w="1234440">
                      <a:extLst>
                        <a:ext uri="{9D8B030D-6E8A-4147-A177-3AD203B41FA5}">
                          <a16:colId xmlns:a16="http://schemas.microsoft.com/office/drawing/2014/main" val="20005"/>
                        </a:ext>
                      </a:extLst>
                    </a:gridCol>
                    <a:gridCol w="1234440">
                      <a:extLst>
                        <a:ext uri="{9D8B030D-6E8A-4147-A177-3AD203B41FA5}">
                          <a16:colId xmlns:a16="http://schemas.microsoft.com/office/drawing/2014/main" val="20006"/>
                        </a:ext>
                      </a:extLst>
                    </a:gridCol>
                    <a:gridCol w="1234440">
                      <a:extLst>
                        <a:ext uri="{9D8B030D-6E8A-4147-A177-3AD203B41FA5}">
                          <a16:colId xmlns:a16="http://schemas.microsoft.com/office/drawing/2014/main" val="20007"/>
                        </a:ext>
                      </a:extLst>
                    </a:gridCol>
                    <a:gridCol w="1234440">
                      <a:extLst>
                        <a:ext uri="{9D8B030D-6E8A-4147-A177-3AD203B41FA5}">
                          <a16:colId xmlns:a16="http://schemas.microsoft.com/office/drawing/2014/main" val="20008"/>
                        </a:ext>
                      </a:extLst>
                    </a:gridCol>
                  </a:tblGrid>
                  <a:tr h="315024">
                    <a:tc>
                      <a:txBody>
                        <a:bodyPr/>
                        <a:lstStyle/>
                        <a:p>
                          <a:pPr algn="ctr" latinLnBrk="1" hangingPunct="0">
                            <a:lnSpc>
                              <a:spcPts val="2100"/>
                            </a:lnSpc>
                          </a:pPr>
                          <a14:m>
                            <m:oMath xmlns:m="http://schemas.openxmlformats.org/officeDocument/2006/math">
                              <m:r>
                                <a:rPr lang="en-US" altLang="zh-CN" sz="1400" b="0" i="0" spc="-100" smtClean="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261">
                    <a:tc>
                      <a:txBody>
                        <a:bodyPr/>
                        <a:lstStyle/>
                        <a:p>
                          <a:pPr algn="ctr" latinLnBrk="1" hangingPunct="0">
                            <a:lnSpc>
                              <a:spcPts val="2100"/>
                            </a:lnSpc>
                          </a:pPr>
                          <a14:m>
                            <m:oMath xmlns:m="http://schemas.openxmlformats.org/officeDocument/2006/math">
                              <m:r>
                                <a:rPr lang="en-US" altLang="zh-CN" sz="1400" b="0" i="0" spc="-100" smtClean="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𝑦</m:t>
                                  </m:r>
                                </m:e>
                                <m:sub>
                                  <m:r>
                                    <a:rPr lang="en-US" altLang="zh-CN" sz="1400" b="0" i="0" spc="-10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𝑦</m:t>
                                  </m:r>
                                </m:e>
                                <m:sub>
                                  <m:r>
                                    <a:rPr lang="en-US" altLang="zh-CN" sz="1400" b="0" i="0" spc="-10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𝑦</m:t>
                                  </m:r>
                                </m:e>
                                <m:sub>
                                  <m:r>
                                    <a:rPr lang="en-US" altLang="zh-CN" sz="1400" b="0" i="0" spc="-10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𝑦</m:t>
                                  </m:r>
                                </m:e>
                                <m:sub>
                                  <m:r>
                                    <a:rPr lang="en-US" altLang="zh-CN" sz="1400" b="0" i="0" spc="-100">
                                      <a:solidFill>
                                        <a:srgbClr val="000000"/>
                                      </a:solidFill>
                                      <a:latin typeface="Cambria Math" pitchFamily="34" charset="0"/>
                                      <a:ea typeface="Cambria Math" pitchFamily="34" charset="-122"/>
                                      <a:cs typeface="Cambria Math" pitchFamily="34" charset="-120"/>
                                    </a:rPr>
                                    <m:t>4</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𝑦</m:t>
                                  </m:r>
                                </m:e>
                                <m:sub>
                                  <m:r>
                                    <a:rPr lang="en-US" altLang="zh-CN" sz="1400" b="0" i="0" spc="-100">
                                      <a:solidFill>
                                        <a:srgbClr val="000000"/>
                                      </a:solidFill>
                                      <a:latin typeface="Cambria Math" pitchFamily="34" charset="0"/>
                                      <a:ea typeface="Cambria Math" pitchFamily="34" charset="-122"/>
                                      <a:cs typeface="Cambria Math" pitchFamily="34" charset="-120"/>
                                    </a:rPr>
                                    <m:t>5</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𝑦</m:t>
                                  </m:r>
                                </m:e>
                                <m:sub>
                                  <m:r>
                                    <a:rPr lang="en-US" altLang="zh-CN" sz="1400" b="0" i="0" spc="-100">
                                      <a:solidFill>
                                        <a:srgbClr val="000000"/>
                                      </a:solidFill>
                                      <a:latin typeface="Cambria Math" pitchFamily="34" charset="0"/>
                                      <a:ea typeface="Cambria Math" pitchFamily="34" charset="-122"/>
                                      <a:cs typeface="Cambria Math" pitchFamily="34" charset="-120"/>
                                    </a:rPr>
                                    <m:t>6</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𝑦</m:t>
                                  </m:r>
                                </m:e>
                                <m:sub>
                                  <m:r>
                                    <a:rPr lang="en-US" altLang="zh-CN" sz="1400" b="0" i="0" spc="-100">
                                      <a:solidFill>
                                        <a:srgbClr val="000000"/>
                                      </a:solidFill>
                                      <a:latin typeface="Cambria Math" pitchFamily="34" charset="0"/>
                                      <a:ea typeface="Cambria Math" pitchFamily="34" charset="-122"/>
                                      <a:cs typeface="Cambria Math" pitchFamily="34" charset="-120"/>
                                    </a:rPr>
                                    <m:t>7</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smtClean="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𝑦</m:t>
                                  </m:r>
                                </m:e>
                                <m:sub>
                                  <m:r>
                                    <a:rPr lang="en-US" altLang="zh-CN" sz="1400" b="0" i="0" spc="-100">
                                      <a:solidFill>
                                        <a:srgbClr val="000000"/>
                                      </a:solidFill>
                                      <a:latin typeface="Cambria Math" pitchFamily="34" charset="0"/>
                                      <a:ea typeface="Cambria Math" pitchFamily="34" charset="-122"/>
                                      <a:cs typeface="Cambria Math" pitchFamily="34" charset="-120"/>
                                    </a:rPr>
                                    <m:t>8</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3" name="QB_4_BD.23_2#59204d408?colgroup=2,6,6,6,6,6,6,6,6&amp;vop=1&amp;pid=29e32a884&amp;color=0,0,0&amp;bbb=1"/>
              <p:cNvGraphicFramePr>
                <a:graphicFrameLocks noGrp="1"/>
              </p:cNvGraphicFramePr>
              <p:nvPr>
                <p:extLst>
                  <p:ext uri="{D42A27DB-BD31-4B8C-83A1-F6EECF244321}">
                    <p14:modId xmlns:p14="http://schemas.microsoft.com/office/powerpoint/2010/main" val="2817330131"/>
                  </p:ext>
                </p:extLst>
              </p:nvPr>
            </p:nvGraphicFramePr>
            <p:xfrm>
              <a:off x="832104" y="1573522"/>
              <a:ext cx="10506456" cy="621285"/>
            </p:xfrm>
            <a:graphic>
              <a:graphicData uri="http://schemas.openxmlformats.org/drawingml/2006/table">
                <a:tbl>
                  <a:tblPr/>
                  <a:tblGrid>
                    <a:gridCol w="630936">
                      <a:extLst>
                        <a:ext uri="{9D8B030D-6E8A-4147-A177-3AD203B41FA5}">
                          <a16:colId xmlns:a16="http://schemas.microsoft.com/office/drawing/2014/main" val="20000"/>
                        </a:ext>
                      </a:extLst>
                    </a:gridCol>
                    <a:gridCol w="1234440">
                      <a:extLst>
                        <a:ext uri="{9D8B030D-6E8A-4147-A177-3AD203B41FA5}">
                          <a16:colId xmlns:a16="http://schemas.microsoft.com/office/drawing/2014/main" val="20001"/>
                        </a:ext>
                      </a:extLst>
                    </a:gridCol>
                    <a:gridCol w="1234440">
                      <a:extLst>
                        <a:ext uri="{9D8B030D-6E8A-4147-A177-3AD203B41FA5}">
                          <a16:colId xmlns:a16="http://schemas.microsoft.com/office/drawing/2014/main" val="20002"/>
                        </a:ext>
                      </a:extLst>
                    </a:gridCol>
                    <a:gridCol w="1234440">
                      <a:extLst>
                        <a:ext uri="{9D8B030D-6E8A-4147-A177-3AD203B41FA5}">
                          <a16:colId xmlns:a16="http://schemas.microsoft.com/office/drawing/2014/main" val="20003"/>
                        </a:ext>
                      </a:extLst>
                    </a:gridCol>
                    <a:gridCol w="1234440">
                      <a:extLst>
                        <a:ext uri="{9D8B030D-6E8A-4147-A177-3AD203B41FA5}">
                          <a16:colId xmlns:a16="http://schemas.microsoft.com/office/drawing/2014/main" val="20004"/>
                        </a:ext>
                      </a:extLst>
                    </a:gridCol>
                    <a:gridCol w="1234440">
                      <a:extLst>
                        <a:ext uri="{9D8B030D-6E8A-4147-A177-3AD203B41FA5}">
                          <a16:colId xmlns:a16="http://schemas.microsoft.com/office/drawing/2014/main" val="20005"/>
                        </a:ext>
                      </a:extLst>
                    </a:gridCol>
                    <a:gridCol w="1234440">
                      <a:extLst>
                        <a:ext uri="{9D8B030D-6E8A-4147-A177-3AD203B41FA5}">
                          <a16:colId xmlns:a16="http://schemas.microsoft.com/office/drawing/2014/main" val="20006"/>
                        </a:ext>
                      </a:extLst>
                    </a:gridCol>
                    <a:gridCol w="1234440">
                      <a:extLst>
                        <a:ext uri="{9D8B030D-6E8A-4147-A177-3AD203B41FA5}">
                          <a16:colId xmlns:a16="http://schemas.microsoft.com/office/drawing/2014/main" val="20007"/>
                        </a:ext>
                      </a:extLst>
                    </a:gridCol>
                    <a:gridCol w="1234440">
                      <a:extLst>
                        <a:ext uri="{9D8B030D-6E8A-4147-A177-3AD203B41FA5}">
                          <a16:colId xmlns:a16="http://schemas.microsoft.com/office/drawing/2014/main" val="20008"/>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62" t="-1923" r="-1559615" b="-105769"/>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a:t>
                          </a:r>
                          <a:endParaRPr lang="en-US" altLang="zh-CN" sz="1200" dirty="0">
                            <a:solidFill>
                              <a:srgbClr val="000000"/>
                            </a:solidFill>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26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62" t="-103922" r="-1559615" b="-78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1980" t="-103922" r="-702970" b="-78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51232" t="-103922" r="-599507" b="-78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2475" t="-103922" r="-502475" b="-78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50739" t="-103922" r="-400000" b="-78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52970" t="-103922" r="-301980" b="-78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50246" t="-103922" r="-200493" b="-78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653465" t="-103922" r="-101485" b="-78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49754" t="-103922" r="-985" b="-784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B_4_BD.23_3#59204d408?vop=1&amp;pid=29e32a884&amp;color=0,0,0&amp;bbb=1&amp;hb=1"/>
              <p:cNvSpPr/>
              <p:nvPr/>
            </p:nvSpPr>
            <p:spPr>
              <a:xfrm>
                <a:off x="832104" y="2322822"/>
                <a:ext cx="10533888" cy="2578100"/>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可以认为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之间存在线性相关关系，且样本相关系数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83</m:t>
                        </m:r>
                      </m:num>
                      <m:den>
                        <m:r>
                          <a:rPr lang="en-US" altLang="zh-CN" sz="1800" b="0" i="0">
                            <a:solidFill>
                              <a:srgbClr val="000000"/>
                            </a:solidFill>
                            <a:latin typeface="Cambria Math" pitchFamily="34" charset="0"/>
                            <a:ea typeface="Cambria Math" pitchFamily="34" charset="-122"/>
                            <a:cs typeface="Cambria Math" pitchFamily="34" charset="-120"/>
                          </a:rPr>
                          <m:t>84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，用最小二乘法求线性回归方程</a:t>
                </a:r>
              </a:p>
              <a:p>
                <a:pPr latinLnBrk="1">
                  <a:lnSpc>
                    <a:spcPts val="3300"/>
                  </a:lnSpc>
                </a:pPr>
                <a14:m>
                  <m:oMath xmlns:m="http://schemas.openxmlformats.org/officeDocument/2006/math">
                    <m:acc>
                      <m:accPr>
                        <m:chr m:val="̂"/>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𝑦</m:t>
                        </m:r>
                      </m:e>
                    </m:acc>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𝑏</m:t>
                        </m:r>
                      </m:e>
                      <m:sup>
                        <m:r>
                          <a:rPr lang="en-US" altLang="zh-CN" sz="1800" b="0" i="0">
                            <a:solidFill>
                              <a:srgbClr val="000000"/>
                            </a:solidFill>
                            <a:latin typeface="Cambria Math" pitchFamily="34" charset="0"/>
                            <a:ea typeface="Cambria Math" pitchFamily="34" charset="-122"/>
                            <a:cs typeface="Cambria Math" pitchFamily="34" charset="-120"/>
                          </a:rPr>
                          <m:t>𝑥</m:t>
                        </m:r>
                      </m:sup>
                    </m:sSup>
                    <m:r>
                      <a:rPr lang="en-US" altLang="zh-CN" sz="1800" b="0" i="0" smtClean="0">
                        <a:solidFill>
                          <a:srgbClr val="00000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𝑎</m:t>
                        </m:r>
                      </m:e>
                    </m:acc>
                  </m:oMath>
                </a14:m>
                <a:r>
                  <a:rPr lang="zh-CN" altLang="en-US" b="0" i="0" kern="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𝑏</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用分数表示）.</a:t>
                </a:r>
                <a:endParaRPr lang="en-US" altLang="zh-CN" sz="1800" dirty="0">
                  <a:solidFill>
                    <a:srgbClr val="000000"/>
                  </a:solidFill>
                </a:endParaRPr>
              </a:p>
              <a:p>
                <a:pPr latinLnBrk="1">
                  <a:lnSpc>
                    <a:spcPts val="4700"/>
                  </a:lnSpc>
                </a:pPr>
                <a:r>
                  <a:rPr lang="en-US" altLang="zh-CN" b="0" i="0">
                    <a:solidFill>
                      <a:srgbClr val="000000"/>
                    </a:solidFill>
                    <a:latin typeface="微软雅黑" pitchFamily="34" charset="0"/>
                    <a:ea typeface="微软雅黑" pitchFamily="34" charset="-122"/>
                    <a:cs typeface="微软雅黑" pitchFamily="34" charset="-120"/>
                  </a:rPr>
                  <a:t>参</a:t>
                </a:r>
                <a:r>
                  <a:rPr lang="en-US" altLang="zh-CN" sz="1800" b="0" i="0">
                    <a:solidFill>
                      <a:srgbClr val="000000"/>
                    </a:solidFill>
                    <a:latin typeface="微软雅黑" pitchFamily="34" charset="0"/>
                    <a:ea typeface="微软雅黑" pitchFamily="34" charset="-122"/>
                    <a:cs typeface="微软雅黑" pitchFamily="34" charset="-120"/>
                  </a:rPr>
                  <a:t>考数据</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sz="1800" b="0" dirty="0" smtClean="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8</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Sup>
                      <m:sSubSupPr>
                        <m:ctrlPr>
                          <a:rPr lang="en-US" altLang="zh-CN" sz="1800" b="0" i="1" smtClean="0">
                            <a:solidFill>
                              <a:srgbClr val="000000"/>
                            </a:solidFill>
                            <a:latin typeface="Cambria Math" panose="02040503050406030204" pitchFamily="18" charset="0"/>
                          </a:rPr>
                        </m:ctrlPr>
                      </m:sSubSup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smtClean="0">
                        <a:solidFill>
                          <a:srgbClr val="000000"/>
                        </a:solidFill>
                        <a:latin typeface="Cambria Math" pitchFamily="34" charset="0"/>
                        <a:ea typeface="Cambria Math" pitchFamily="34" charset="-122"/>
                        <a:cs typeface="Cambria Math" pitchFamily="34" charset="-120"/>
                      </a:rPr>
                      <m:t>=3452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sz="1800" b="0" dirty="0" smtClean="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8</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a:solidFill>
                                      <a:srgbClr val="000000"/>
                                    </a:solidFill>
                                    <a:latin typeface="Cambria Math" panose="02040503050406030204" pitchFamily="18" charset="0"/>
                                  </a:rPr>
                                  <m:t>𝑦</m:t>
                                </m:r>
                              </m:e>
                              <m:sub>
                                <m:r>
                                  <a:rPr lang="en-US" altLang="zh-CN" sz="1800">
                                    <a:solidFill>
                                      <a:srgbClr val="000000"/>
                                    </a:solidFill>
                                    <a:latin typeface="Cambria Math" panose="02040503050406030204" pitchFamily="18" charset="0"/>
                                  </a:rPr>
                                  <m:t>𝑖</m:t>
                                </m:r>
                              </m:sub>
                            </m:sSub>
                            <m:r>
                              <a:rPr lang="en-US" altLang="zh-CN" sz="1800">
                                <a:solidFill>
                                  <a:srgbClr val="000000"/>
                                </a:solidFill>
                                <a:latin typeface="Cambria Math" panose="02040503050406030204" pitchFamily="18" charset="0"/>
                              </a:rPr>
                              <m:t>−</m:t>
                            </m:r>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=252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8900"/>
                  </a:lnSpc>
                </a:pPr>
                <a:r>
                  <a:rPr lang="en-US" altLang="zh-CN" b="0" i="0">
                    <a:solidFill>
                      <a:srgbClr val="000000"/>
                    </a:solidFill>
                    <a:latin typeface="微软雅黑" pitchFamily="34" charset="0"/>
                    <a:ea typeface="微软雅黑" pitchFamily="34" charset="-122"/>
                    <a:cs typeface="微软雅黑" pitchFamily="34" charset="-120"/>
                  </a:rPr>
                  <a:t>参考公式</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𝑟</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b="0">
                                    <a:solidFill>
                                      <a:srgbClr val="000000"/>
                                    </a:solidFill>
                                    <a:latin typeface="Cambria Math" panose="02040503050406030204" pitchFamily="18" charset="0"/>
                                  </a:rPr>
                                  <m:t>𝑛</m:t>
                                </m:r>
                              </m:lim>
                            </m:limUpp>
                          </m:e>
                          <m:lim>
                            <m:r>
                              <a:rPr lang="en-US" altLang="zh-CN" b="0">
                                <a:solidFill>
                                  <a:srgbClr val="000000"/>
                                </a:solidFill>
                                <a:latin typeface="Cambria Math" panose="02040503050406030204" pitchFamily="18" charset="0"/>
                              </a:rPr>
                              <m:t>𝑖</m:t>
                            </m:r>
                            <m:r>
                              <a:rPr lang="en-US" altLang="zh-CN" b="0">
                                <a:solidFill>
                                  <a:srgbClr val="000000"/>
                                </a:solidFill>
                                <a:latin typeface="Cambria Math" panose="02040503050406030204" pitchFamily="18" charset="0"/>
                              </a:rPr>
                              <m:t>=1</m:t>
                            </m:r>
                          </m:lim>
                        </m:limLow>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𝑥</m:t>
                            </m:r>
                          </m:e>
                        </m:ba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𝑦</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𝑦</m:t>
                            </m:r>
                          </m:e>
                        </m:bar>
                        <m:r>
                          <a:rPr lang="en-US" altLang="zh-CN" b="0" i="0">
                            <a:solidFill>
                              <a:srgbClr val="000000"/>
                            </a:solidFill>
                            <a:latin typeface="Cambria Math" pitchFamily="34" charset="0"/>
                            <a:ea typeface="Cambria Math" pitchFamily="34" charset="-122"/>
                            <a:cs typeface="Cambria Math" pitchFamily="34" charset="-120"/>
                          </a:rPr>
                          <m:t>)</m:t>
                        </m:r>
                      </m:num>
                      <m:den>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b="0">
                                        <a:solidFill>
                                          <a:srgbClr val="000000"/>
                                        </a:solidFill>
                                        <a:latin typeface="Cambria Math" panose="02040503050406030204" pitchFamily="18" charset="0"/>
                                      </a:rPr>
                                      <m:t>𝑛</m:t>
                                    </m:r>
                                  </m:lim>
                                </m:limUpp>
                              </m:e>
                              <m:lim>
                                <m:r>
                                  <a:rPr lang="en-US" altLang="zh-CN" b="0">
                                    <a:solidFill>
                                      <a:srgbClr val="000000"/>
                                    </a:solidFill>
                                    <a:latin typeface="Cambria Math" panose="02040503050406030204" pitchFamily="18" charset="0"/>
                                  </a:rPr>
                                  <m:t>𝑖</m:t>
                                </m:r>
                                <m:r>
                                  <a:rPr lang="en-US" altLang="zh-CN" b="0">
                                    <a:solidFill>
                                      <a:srgbClr val="000000"/>
                                    </a:solidFill>
                                    <a:latin typeface="Cambria Math" panose="02040503050406030204" pitchFamily="18" charset="0"/>
                                  </a:rPr>
                                  <m:t>=1</m:t>
                                </m:r>
                              </m:lim>
                            </m:limLow>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m:rPr>
                                        <m:sty m:val="p"/>
                                      </m:rPr>
                                      <a:rPr lang="en-US" altLang="zh-CN" b="0" i="0">
                                        <a:solidFill>
                                          <a:srgbClr val="000000"/>
                                        </a:solidFill>
                                        <a:latin typeface="Cambria Math" pitchFamily="34" charset="0"/>
                                        <a:ea typeface="Cambria Math" pitchFamily="34" charset="-122"/>
                                        <a:cs typeface="Cambria Math" pitchFamily="34" charset="-120"/>
                                      </a:rPr>
                                      <m:t>x</m:t>
                                    </m:r>
                                  </m:e>
                                  <m:sub>
                                    <m:r>
                                      <m:rPr>
                                        <m:sty m:val="p"/>
                                      </m:rPr>
                                      <a:rPr lang="en-US" altLang="zh-CN" b="0" i="0">
                                        <a:solidFill>
                                          <a:srgbClr val="000000"/>
                                        </a:solidFill>
                                        <a:latin typeface="Cambria Math" pitchFamily="34" charset="0"/>
                                        <a:ea typeface="Cambria Math" pitchFamily="34" charset="-122"/>
                                        <a:cs typeface="Cambria Math" pitchFamily="34" charset="-120"/>
                                      </a:rPr>
                                      <m:t>i</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𝑥</m:t>
                                    </m:r>
                                  </m:e>
                                </m:bar>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limLow>
                              <m:limLowPr>
                                <m:ctrlPr>
                                  <a:rPr lang="en-US" altLang="zh-CN"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b="0">
                                        <a:solidFill>
                                          <a:srgbClr val="000000"/>
                                        </a:solidFill>
                                        <a:latin typeface="Cambria Math" panose="02040503050406030204" pitchFamily="18" charset="0"/>
                                      </a:rPr>
                                      <m:t>𝑛</m:t>
                                    </m:r>
                                  </m:lim>
                                </m:limUpp>
                              </m:e>
                              <m:lim>
                                <m:r>
                                  <a:rPr lang="en-US" altLang="zh-CN" b="0">
                                    <a:solidFill>
                                      <a:srgbClr val="000000"/>
                                    </a:solidFill>
                                    <a:latin typeface="Cambria Math" panose="02040503050406030204" pitchFamily="18" charset="0"/>
                                  </a:rPr>
                                  <m:t>𝑖</m:t>
                                </m:r>
                                <m:r>
                                  <a:rPr lang="en-US" altLang="zh-CN" b="0">
                                    <a:solidFill>
                                      <a:srgbClr val="000000"/>
                                    </a:solidFill>
                                    <a:latin typeface="Cambria Math" panose="02040503050406030204" pitchFamily="18" charset="0"/>
                                  </a:rPr>
                                  <m:t>=1</m:t>
                                </m:r>
                              </m:lim>
                            </m:limLow>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𝑦</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𝑦</m:t>
                                    </m:r>
                                  </m:e>
                                </m:bar>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e>
                        </m:rad>
                      </m:den>
                    </m:f>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Upp>
                      <m:limUppPr>
                        <m:ctrlPr>
                          <a:rPr lang="en-US" altLang="zh-CN" b="0" smtClean="0">
                            <a:solidFill>
                              <a:srgbClr val="000000"/>
                            </a:solidFill>
                            <a:latin typeface="Cambria Math" panose="02040503050406030204" pitchFamily="18" charset="0"/>
                            <a:ea typeface="Cambria Math" pitchFamily="34" charset="-122"/>
                            <a:cs typeface="Cambria Math" pitchFamily="34" charset="-120"/>
                          </a:rPr>
                        </m:ctrlPr>
                      </m:limUppPr>
                      <m:e>
                        <m:r>
                          <a:rPr lang="en-US" altLang="zh-CN" b="0" i="0">
                            <a:solidFill>
                              <a:srgbClr val="000000"/>
                            </a:solidFill>
                            <a:latin typeface="Cambria Math" pitchFamily="34" charset="0"/>
                            <a:ea typeface="Cambria Math" pitchFamily="34" charset="-122"/>
                            <a:cs typeface="Cambria Math" pitchFamily="34" charset="-120"/>
                          </a:rPr>
                          <m:t>𝑏</m:t>
                        </m:r>
                      </m:e>
                      <m:lim>
                        <m:acc>
                          <m:accPr>
                            <m:chr m:val="̂"/>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b="0" i="0">
                                <a:solidFill>
                                  <a:srgbClr val="000000"/>
                                </a:solidFill>
                                <a:latin typeface="Cambria Math" pitchFamily="34" charset="0"/>
                                <a:ea typeface="Cambria Math" pitchFamily="34" charset="-122"/>
                                <a:cs typeface="Cambria Math" pitchFamily="34" charset="-120"/>
                              </a:rPr>
                              <m:t>​</m:t>
                            </m:r>
                          </m:e>
                        </m:acc>
                      </m:lim>
                    </m:limUpp>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b="0">
                                    <a:solidFill>
                                      <a:srgbClr val="000000"/>
                                    </a:solidFill>
                                    <a:latin typeface="Cambria Math" panose="02040503050406030204" pitchFamily="18" charset="0"/>
                                  </a:rPr>
                                  <m:t>𝑛</m:t>
                                </m:r>
                              </m:lim>
                            </m:limUpp>
                          </m:e>
                          <m:lim>
                            <m:r>
                              <a:rPr lang="en-US" altLang="zh-CN" b="0">
                                <a:solidFill>
                                  <a:srgbClr val="000000"/>
                                </a:solidFill>
                                <a:latin typeface="Cambria Math" panose="02040503050406030204" pitchFamily="18" charset="0"/>
                              </a:rPr>
                              <m:t>𝑖</m:t>
                            </m:r>
                            <m:r>
                              <a:rPr lang="en-US" altLang="zh-CN" b="0">
                                <a:solidFill>
                                  <a:srgbClr val="000000"/>
                                </a:solidFill>
                                <a:latin typeface="Cambria Math" panose="02040503050406030204" pitchFamily="18" charset="0"/>
                              </a:rPr>
                              <m:t>=1</m:t>
                            </m:r>
                          </m:lim>
                        </m:limLow>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𝑥</m:t>
                            </m:r>
                          </m:e>
                        </m:ba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𝑦</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𝑦</m:t>
                            </m:r>
                          </m:e>
                        </m:bar>
                        <m:r>
                          <a:rPr lang="en-US" altLang="zh-CN" b="0" i="0">
                            <a:solidFill>
                              <a:srgbClr val="000000"/>
                            </a:solidFill>
                            <a:latin typeface="Cambria Math" pitchFamily="34" charset="0"/>
                            <a:ea typeface="Cambria Math" pitchFamily="34" charset="-122"/>
                            <a:cs typeface="Cambria Math" pitchFamily="34" charset="-120"/>
                          </a:rPr>
                          <m:t>)</m:t>
                        </m:r>
                      </m:num>
                      <m:den>
                        <m:limLow>
                          <m:limLowPr>
                            <m:ctrlPr>
                              <a:rPr lang="en-US" altLang="zh-CN"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b="0">
                                    <a:solidFill>
                                      <a:srgbClr val="000000"/>
                                    </a:solidFill>
                                    <a:latin typeface="Cambria Math" panose="02040503050406030204" pitchFamily="18" charset="0"/>
                                  </a:rPr>
                                  <m:t>𝑛</m:t>
                                </m:r>
                              </m:lim>
                            </m:limUpp>
                          </m:e>
                          <m:lim>
                            <m:r>
                              <a:rPr lang="en-US" altLang="zh-CN" b="0">
                                <a:solidFill>
                                  <a:srgbClr val="000000"/>
                                </a:solidFill>
                                <a:latin typeface="Cambria Math" panose="02040503050406030204" pitchFamily="18" charset="0"/>
                              </a:rPr>
                              <m:t>𝑖</m:t>
                            </m:r>
                            <m:r>
                              <a:rPr lang="en-US" altLang="zh-CN" b="0">
                                <a:solidFill>
                                  <a:srgbClr val="000000"/>
                                </a:solidFill>
                                <a:latin typeface="Cambria Math" panose="02040503050406030204" pitchFamily="18" charset="0"/>
                              </a:rPr>
                              <m:t>=1</m:t>
                            </m:r>
                          </m:lim>
                        </m:limLow>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𝑥</m:t>
                                </m:r>
                              </m:e>
                            </m:bar>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4_BD.23_3#59204d408?vop=1&amp;pid=29e32a884&amp;color=0,0,0&amp;bbb=1&amp;hb=1"/>
              <p:cNvSpPr>
                <a:spLocks noRot="1" noChangeAspect="1" noMove="1" noResize="1" noEditPoints="1" noAdjustHandles="1" noChangeArrowheads="1" noChangeShapeType="1" noTextEdit="1"/>
              </p:cNvSpPr>
              <p:nvPr/>
            </p:nvSpPr>
            <p:spPr>
              <a:xfrm>
                <a:off x="832104" y="2322822"/>
                <a:ext cx="10533888" cy="2578100"/>
              </a:xfrm>
              <a:prstGeom prst="rect">
                <a:avLst/>
              </a:prstGeom>
              <a:blipFill>
                <a:blip r:embed="rId5"/>
                <a:stretch>
                  <a:fillRect l="-1389" b="-23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4_AN.24_1#59204d408.blank?vop=1&amp;pid=29e32a884&amp;color=0,0,0&amp;vpa=8&amp;bbb=1&amp;rh=30.69"/>
              <p:cNvSpPr/>
              <p:nvPr/>
            </p:nvSpPr>
            <p:spPr>
              <a:xfrm>
                <a:off x="2424620" y="2679628"/>
                <a:ext cx="311150" cy="389763"/>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83</m:t>
                        </m:r>
                      </m:num>
                      <m:den>
                        <m:r>
                          <a:rPr lang="en-US" altLang="zh-CN" b="0" i="0">
                            <a:solidFill>
                              <a:srgbClr val="FF0000"/>
                            </a:solidFill>
                            <a:latin typeface="Cambria Math" pitchFamily="34" charset="0"/>
                            <a:ea typeface="Cambria Math" pitchFamily="34" charset="-122"/>
                            <a:cs typeface="Cambria Math" pitchFamily="34" charset="-120"/>
                          </a:rPr>
                          <m:t>28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5" name="QB_4_AN.24_1#59204d408.blank?vop=1&amp;pid=29e32a884&amp;color=0,0,0&amp;vpa=8&amp;bbb=1&amp;rh=30.69"/>
              <p:cNvSpPr>
                <a:spLocks noRot="1" noChangeAspect="1" noMove="1" noResize="1" noEditPoints="1" noAdjustHandles="1" noChangeArrowheads="1" noChangeShapeType="1" noTextEdit="1"/>
              </p:cNvSpPr>
              <p:nvPr/>
            </p:nvSpPr>
            <p:spPr>
              <a:xfrm>
                <a:off x="2424620" y="2679628"/>
                <a:ext cx="311150" cy="389763"/>
              </a:xfrm>
              <a:prstGeom prst="rect">
                <a:avLst/>
              </a:prstGeom>
              <a:blipFill>
                <a:blip r:embed="rId6"/>
                <a:stretch>
                  <a:fillRect b="-1406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AS.25_1#59204d408?vop=1&amp;pid=29e32a884&amp;color=0,0,0&amp;bt=1&amp;bbb=1"/>
              <p:cNvSpPr/>
              <p:nvPr/>
            </p:nvSpPr>
            <p:spPr>
              <a:xfrm>
                <a:off x="832104" y="1080000"/>
                <a:ext cx="10533888" cy="3721100"/>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3+4+5+6+6+7+8+9</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700"/>
                  </a:lnSpc>
                </a:pP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8</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=(3−6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+(4−6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+(5−6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+2×(6−6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+(7−6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+(8−6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+(9−6</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9000"/>
                  </a:lnSpc>
                </a:pPr>
                <a:r>
                  <a:rPr lang="en-US" altLang="zh-CN" b="0" i="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limLow>
                              <m:limLow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8</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28×252</m:t>
                            </m:r>
                          </m:e>
                        </m:rad>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83</m:t>
                        </m:r>
                      </m:num>
                      <m:den>
                        <m:r>
                          <a:rPr lang="en-US" altLang="zh-CN" sz="1800" b="0" i="0">
                            <a:solidFill>
                              <a:srgbClr val="000000"/>
                            </a:solidFill>
                            <a:latin typeface="Cambria Math" pitchFamily="34" charset="0"/>
                            <a:ea typeface="Cambria Math" pitchFamily="34" charset="-122"/>
                            <a:cs typeface="Cambria Math" pitchFamily="34" charset="-120"/>
                          </a:rPr>
                          <m:t>84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700"/>
                  </a:lnSpc>
                </a:pPr>
                <a:r>
                  <a:rPr lang="en-US" altLang="zh-CN" b="0" i="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8</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)=83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74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𝑏</m:t>
                        </m:r>
                      </m:e>
                    </m:acc>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8</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num>
                      <m:den>
                        <m:limLow>
                          <m:limLow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8</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83</m:t>
                        </m:r>
                      </m:num>
                      <m:den>
                        <m:r>
                          <a:rPr lang="en-US" altLang="zh-CN" sz="1800" b="0" i="0">
                            <a:solidFill>
                              <a:srgbClr val="000000"/>
                            </a:solidFill>
                            <a:latin typeface="Cambria Math" pitchFamily="34" charset="0"/>
                            <a:ea typeface="Cambria Math" pitchFamily="34" charset="-122"/>
                            <a:cs typeface="Cambria Math" pitchFamily="34" charset="-120"/>
                          </a:rPr>
                          <m:t>28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B_4_AS.25_1#59204d408?vop=1&amp;pid=29e32a884&amp;color=0,0,0&amp;bt=1&amp;bbb=1"/>
              <p:cNvSpPr>
                <a:spLocks noRot="1" noChangeAspect="1" noMove="1" noResize="1" noEditPoints="1" noAdjustHandles="1" noChangeArrowheads="1" noChangeShapeType="1" noTextEdit="1"/>
              </p:cNvSpPr>
              <p:nvPr/>
            </p:nvSpPr>
            <p:spPr>
              <a:xfrm>
                <a:off x="832104" y="1080000"/>
                <a:ext cx="10533888" cy="3721100"/>
              </a:xfrm>
              <a:prstGeom prst="rect">
                <a:avLst/>
              </a:prstGeom>
              <a:blipFill>
                <a:blip r:embed="rId3"/>
                <a:stretch>
                  <a:fillRect l="-1389"/>
                </a:stretch>
              </a:blipFill>
              <a:ln/>
            </p:spPr>
            <p:txBody>
              <a:bodyPr/>
              <a:lstStyle/>
              <a:p>
                <a:r>
                  <a:rPr lang="zh-CN" altLang="en-US">
                    <a:noFill/>
                  </a:rPr>
                  <a:t> </a:t>
                </a:r>
              </a:p>
            </p:txBody>
          </p:sp>
        </mc:Fallback>
      </mc:AlternateContent>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26_1#4295cc275?vop=1&amp;pid=29e32a884&amp;color=0,0,0&amp;bt=1&amp;bbb=1&amp;hb=1"/>
              <p:cNvSpPr/>
              <p:nvPr/>
            </p:nvSpPr>
            <p:spPr>
              <a:xfrm>
                <a:off x="832104" y="1080000"/>
                <a:ext cx="10533888" cy="23495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为预测某种产品的回收率</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，需要研究它与原料有效成分含量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之间的相关关系，现取了3组观察值</a:t>
                </a:r>
                <a:r>
                  <a:rPr lang="en-US" altLang="zh-CN" sz="1800" b="0" i="0">
                    <a:solidFill>
                      <a:srgbClr val="000000"/>
                    </a:solidFill>
                    <a:latin typeface="微软雅黑" pitchFamily="34" charset="0"/>
                    <a:ea typeface="微软雅黑" pitchFamily="34" charset="-122"/>
                    <a:cs typeface="微软雅黑" pitchFamily="34" charset="-120"/>
                  </a:rPr>
                  <a:t>.计</a:t>
                </a:r>
              </a:p>
              <a:p>
                <a:pPr latinLnBrk="1">
                  <a:lnSpc>
                    <a:spcPts val="4700"/>
                  </a:lnSpc>
                </a:pPr>
                <a:r>
                  <a:rPr lang="en-US" altLang="zh-CN" sz="1800" b="0" i="0">
                    <a:solidFill>
                      <a:srgbClr val="000000"/>
                    </a:solidFill>
                    <a:latin typeface="微软雅黑" pitchFamily="34" charset="0"/>
                    <a:ea typeface="微软雅黑" pitchFamily="34" charset="-122"/>
                    <a:cs typeface="微软雅黑" pitchFamily="34" charset="-120"/>
                  </a:rPr>
                  <a:t>算知</a:t>
                </a:r>
                <a14:m>
                  <m:oMath xmlns:m="http://schemas.openxmlformats.org/officeDocument/2006/math">
                    <m:limLow>
                      <m:limLowPr>
                        <m:ctrlPr>
                          <a:rPr lang="en-US" altLang="zh-CN" sz="1800" b="0" dirty="0" smtClean="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3</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smtClean="0">
                        <a:solidFill>
                          <a:srgbClr val="000000"/>
                        </a:solidFill>
                        <a:latin typeface="Cambria Math" pitchFamily="34" charset="0"/>
                        <a:ea typeface="Cambria Math" pitchFamily="34" charset="-122"/>
                        <a:cs typeface="Cambria Math" pitchFamily="34" charset="-120"/>
                      </a:rPr>
                      <m:t>=24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sz="1800" b="0" dirty="0" smtClean="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3</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smtClean="0">
                        <a:solidFill>
                          <a:srgbClr val="000000"/>
                        </a:solidFill>
                        <a:latin typeface="Cambria Math" pitchFamily="34" charset="0"/>
                        <a:ea typeface="Cambria Math" pitchFamily="34" charset="-122"/>
                        <a:cs typeface="Cambria Math" pitchFamily="34" charset="-120"/>
                      </a:rPr>
                      <m:t>=72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sz="1800" b="0" dirty="0" smtClean="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3</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Sup>
                      <m:sSubSupPr>
                        <m:ctrlPr>
                          <a:rPr lang="en-US" altLang="zh-CN" sz="1800" b="0" i="1" smtClean="0">
                            <a:solidFill>
                              <a:srgbClr val="000000"/>
                            </a:solidFill>
                            <a:latin typeface="Cambria Math" panose="02040503050406030204" pitchFamily="18" charset="0"/>
                          </a:rPr>
                        </m:ctrlPr>
                      </m:sSubSup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smtClean="0">
                        <a:solidFill>
                          <a:srgbClr val="000000"/>
                        </a:solidFill>
                        <a:latin typeface="Cambria Math" pitchFamily="34" charset="0"/>
                        <a:ea typeface="Cambria Math" pitchFamily="34" charset="-122"/>
                        <a:cs typeface="Cambria Math" pitchFamily="34" charset="-120"/>
                      </a:rPr>
                      <m:t>=200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sz="1800" b="0" dirty="0" smtClean="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3</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smtClean="0">
                        <a:solidFill>
                          <a:srgbClr val="000000"/>
                        </a:solidFill>
                        <a:latin typeface="Cambria Math" pitchFamily="34" charset="0"/>
                        <a:ea typeface="Cambria Math" pitchFamily="34" charset="-122"/>
                        <a:cs typeface="Cambria Math" pitchFamily="34" charset="-120"/>
                      </a:rPr>
                      <m:t>=556</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关于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的经验线性回归方程是</a:t>
                </a:r>
                <a:r>
                  <a:rPr lang="en-US" altLang="zh-CN" sz="1800" i="0">
                    <a:solidFill>
                      <a:srgbClr val="000000"/>
                    </a:solidFill>
                    <a:latin typeface="SimSun" pitchFamily="34" charset="0"/>
                    <a:ea typeface="SimSun" pitchFamily="34" charset="-122"/>
                    <a:cs typeface="SimSun" pitchFamily="34" charset="-120"/>
                  </a:rPr>
                  <a:t>___________</a:t>
                </a:r>
              </a:p>
              <a:p>
                <a:pPr latinLnBrk="1">
                  <a:lnSpc>
                    <a:spcPts val="3300"/>
                  </a:lnSpc>
                </a:pPr>
                <a:r>
                  <a:rPr lang="en-US" altLang="zh-CN" sz="1800" i="0">
                    <a:solidFill>
                      <a:srgbClr val="000000"/>
                    </a:solidFill>
                    <a:latin typeface="SimSun" pitchFamily="34" charset="0"/>
                    <a:ea typeface="SimSun" pitchFamily="34" charset="-122"/>
                    <a:cs typeface="SimSun" pitchFamily="34" charset="-120"/>
                  </a:rPr>
                  <a:t>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7200"/>
                  </a:lnSpc>
                </a:pPr>
                <a:r>
                  <a:rPr lang="en-US" altLang="zh-CN" b="0" i="0">
                    <a:solidFill>
                      <a:srgbClr val="000000"/>
                    </a:solidFill>
                    <a:latin typeface="微软雅黑" pitchFamily="34" charset="0"/>
                    <a:ea typeface="微软雅黑" pitchFamily="34" charset="-122"/>
                    <a:cs typeface="微软雅黑" pitchFamily="34" charset="-120"/>
                  </a:rPr>
                  <a:t>附</a:t>
                </a:r>
                <a:r>
                  <a:rPr lang="en-US" altLang="zh-CN" b="0" i="0" dirty="0">
                    <a:solidFill>
                      <a:srgbClr val="000000"/>
                    </a:solidFill>
                    <a:latin typeface="微软雅黑" pitchFamily="34" charset="0"/>
                    <a:ea typeface="微软雅黑" pitchFamily="34" charset="-122"/>
                    <a:cs typeface="微软雅黑" pitchFamily="34" charset="-120"/>
                  </a:rPr>
                  <a:t>：经验回归方程</a:t>
                </a:r>
                <a14:m>
                  <m:oMath xmlns:m="http://schemas.openxmlformats.org/officeDocument/2006/math">
                    <m:acc>
                      <m:accPr>
                        <m:chr m:val="̂"/>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b="0" i="0">
                            <a:solidFill>
                              <a:srgbClr val="000000"/>
                            </a:solidFill>
                            <a:latin typeface="Cambria Math" pitchFamily="34" charset="0"/>
                            <a:ea typeface="Cambria Math" pitchFamily="34" charset="-122"/>
                            <a:cs typeface="Cambria Math" pitchFamily="34" charset="-120"/>
                          </a:rPr>
                          <m:t>𝑦</m:t>
                        </m:r>
                      </m:e>
                    </m:acc>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𝑏</m:t>
                        </m:r>
                      </m:e>
                      <m:sup>
                        <m:r>
                          <a:rPr lang="en-US" altLang="zh-CN" b="0" i="0">
                            <a:solidFill>
                              <a:srgbClr val="000000"/>
                            </a:solidFill>
                            <a:latin typeface="Cambria Math" pitchFamily="34" charset="0"/>
                            <a:ea typeface="Cambria Math" pitchFamily="34" charset="-122"/>
                            <a:cs typeface="Cambria Math" pitchFamily="34" charset="-120"/>
                          </a:rPr>
                          <m:t>𝑥</m:t>
                        </m:r>
                      </m:sup>
                    </m:sSup>
                    <m:r>
                      <a:rPr lang="en-US" altLang="zh-CN" b="0" i="0" smtClean="0">
                        <a:solidFill>
                          <a:srgbClr val="00000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b="0" i="0">
                            <a:solidFill>
                              <a:srgbClr val="000000"/>
                            </a:solidFill>
                            <a:latin typeface="Cambria Math" pitchFamily="34" charset="0"/>
                            <a:ea typeface="Cambria Math" pitchFamily="34" charset="-122"/>
                            <a:cs typeface="Cambria Math" pitchFamily="34" charset="-120"/>
                          </a:rPr>
                          <m:t>𝑎</m:t>
                        </m:r>
                      </m:e>
                    </m:acc>
                  </m:oMath>
                </a14:m>
                <a:r>
                  <a:rPr lang="en-US" altLang="zh-CN"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𝑏</m:t>
                        </m:r>
                      </m:e>
                      <m:sup>
                        <m:r>
                          <a:rPr lang="en-US" altLang="zh-CN" b="0" i="0">
                            <a:solidFill>
                              <a:srgbClr val="000000"/>
                            </a:solidFill>
                            <a:latin typeface="Cambria Math" pitchFamily="34" charset="0"/>
                            <a:ea typeface="Cambria Math" pitchFamily="34" charset="-122"/>
                            <a:cs typeface="Cambria Math" pitchFamily="34" charset="-120"/>
                          </a:rPr>
                          <m:t>=</m:t>
                        </m:r>
                      </m:sup>
                    </m:sSup>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b="0">
                                    <a:solidFill>
                                      <a:srgbClr val="000000"/>
                                    </a:solidFill>
                                    <a:latin typeface="Cambria Math" panose="02040503050406030204" pitchFamily="18" charset="0"/>
                                  </a:rPr>
                                  <m:t>𝑛</m:t>
                                </m:r>
                              </m:lim>
                            </m:limUpp>
                          </m:e>
                          <m:lim>
                            <m:r>
                              <a:rPr lang="en-US" altLang="zh-CN" b="0">
                                <a:solidFill>
                                  <a:srgbClr val="000000"/>
                                </a:solidFill>
                                <a:latin typeface="Cambria Math" panose="02040503050406030204" pitchFamily="18" charset="0"/>
                              </a:rPr>
                              <m:t>𝑖</m:t>
                            </m:r>
                            <m:r>
                              <a:rPr lang="en-US" altLang="zh-CN" b="0">
                                <a:solidFill>
                                  <a:srgbClr val="000000"/>
                                </a:solidFill>
                                <a:latin typeface="Cambria Math" panose="02040503050406030204" pitchFamily="18" charset="0"/>
                              </a:rPr>
                              <m:t>=1</m:t>
                            </m:r>
                          </m:lim>
                        </m:limLow>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𝑖</m:t>
                            </m:r>
                          </m:sub>
                        </m:sSub>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𝑦</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𝑛𝑥</m:t>
                            </m:r>
                          </m:e>
                        </m:bar>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𝑦</m:t>
                            </m:r>
                          </m:e>
                        </m:bar>
                      </m:num>
                      <m:den>
                        <m:limLow>
                          <m:limLowPr>
                            <m:ctrlPr>
                              <a:rPr lang="en-US" altLang="zh-CN" i="1">
                                <a:solidFill>
                                  <a:srgbClr val="000000"/>
                                </a:solidFill>
                                <a:latin typeface="Cambria Math" panose="02040503050406030204" pitchFamily="18" charset="0"/>
                              </a:rPr>
                            </m:ctrlPr>
                          </m:limLowPr>
                          <m:e>
                            <m:limUpp>
                              <m:limUppPr>
                                <m:ctrlPr>
                                  <a:rPr lang="en-US" altLang="zh-CN" i="1">
                                    <a:solidFill>
                                      <a:srgbClr val="000000"/>
                                    </a:solidFill>
                                    <a:latin typeface="Cambria Math" panose="02040503050406030204" pitchFamily="18" charset="0"/>
                                  </a:rPr>
                                </m:ctrlPr>
                              </m:limUppPr>
                              <m:e>
                                <m:r>
                                  <a:rPr lang="en-US" altLang="zh-CN"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b="0">
                                    <a:solidFill>
                                      <a:srgbClr val="000000"/>
                                    </a:solidFill>
                                    <a:latin typeface="Cambria Math" panose="02040503050406030204" pitchFamily="18" charset="0"/>
                                  </a:rPr>
                                  <m:t>𝑛</m:t>
                                </m:r>
                              </m:lim>
                            </m:limUpp>
                          </m:e>
                          <m:lim>
                            <m:r>
                              <a:rPr lang="en-US" altLang="zh-CN" b="0">
                                <a:solidFill>
                                  <a:srgbClr val="000000"/>
                                </a:solidFill>
                                <a:latin typeface="Cambria Math" panose="02040503050406030204" pitchFamily="18" charset="0"/>
                              </a:rPr>
                              <m:t>𝑖</m:t>
                            </m:r>
                            <m:r>
                              <a:rPr lang="en-US" altLang="zh-CN" b="0">
                                <a:solidFill>
                                  <a:srgbClr val="000000"/>
                                </a:solidFill>
                                <a:latin typeface="Cambria Math" panose="02040503050406030204" pitchFamily="18" charset="0"/>
                              </a:rPr>
                              <m:t>=1</m:t>
                            </m:r>
                          </m:lim>
                        </m:limLow>
                        <m:sSubSup>
                          <m:sSubSupPr>
                            <m:ctrlPr>
                              <a:rPr lang="en-US" altLang="zh-CN" b="0" i="1">
                                <a:solidFill>
                                  <a:srgbClr val="000000"/>
                                </a:solidFill>
                                <a:latin typeface="Cambria Math" panose="02040503050406030204" pitchFamily="18" charset="0"/>
                              </a:rPr>
                            </m:ctrlPr>
                          </m:sSubSupPr>
                          <m:e>
                            <m:r>
                              <a:rPr lang="en-US" altLang="zh-CN" b="0" i="0">
                                <a:solidFill>
                                  <a:srgbClr val="000000"/>
                                </a:solidFill>
                                <a:latin typeface="Cambria Math" pitchFamily="34" charset="0"/>
                                <a:ea typeface="Cambria Math" pitchFamily="34" charset="-122"/>
                                <a:cs typeface="Cambria Math" pitchFamily="34" charset="-120"/>
                              </a:rPr>
                              <m:t>𝑥</m:t>
                            </m:r>
                          </m:e>
                          <m:sub>
                            <m:r>
                              <a:rPr lang="en-US" altLang="zh-CN" b="0" i="0">
                                <a:solidFill>
                                  <a:srgbClr val="000000"/>
                                </a:solidFill>
                                <a:latin typeface="Cambria Math" pitchFamily="34" charset="0"/>
                                <a:ea typeface="Cambria Math" pitchFamily="34" charset="-122"/>
                                <a:cs typeface="Cambria Math" pitchFamily="34" charset="-120"/>
                              </a:rPr>
                              <m:t>𝑖</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bar>
                              <m:barPr>
                                <m:pos m:val="top"/>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barPr>
                              <m:e>
                                <m:r>
                                  <a:rPr lang="en-US" altLang="zh-CN">
                                    <a:solidFill>
                                      <a:srgbClr val="000000"/>
                                    </a:solidFill>
                                    <a:latin typeface="Cambria Math" panose="02040503050406030204" pitchFamily="18" charset="0"/>
                                  </a:rPr>
                                  <m:t>𝑛𝑥</m:t>
                                </m:r>
                              </m:e>
                            </m:bar>
                          </m:e>
                          <m:sup>
                            <m:r>
                              <a:rPr lang="en-US" altLang="zh-CN" b="0" i="0">
                                <a:solidFill>
                                  <a:srgbClr val="000000"/>
                                </a:solidFill>
                                <a:latin typeface="Cambria Math" pitchFamily="34" charset="0"/>
                                <a:ea typeface="Cambria Math" pitchFamily="34" charset="-122"/>
                                <a:cs typeface="Cambria Math" pitchFamily="34" charset="-120"/>
                              </a:rPr>
                              <m:t>2</m:t>
                            </m:r>
                          </m:sup>
                        </m:sSup>
                      </m:den>
                    </m:f>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acc>
                      <m:accPr>
                        <m:chr m:val="̂"/>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b="0" i="0">
                            <a:solidFill>
                              <a:srgbClr val="000000"/>
                            </a:solidFill>
                            <a:latin typeface="Cambria Math" pitchFamily="34" charset="0"/>
                            <a:ea typeface="Cambria Math" pitchFamily="34" charset="-122"/>
                            <a:cs typeface="Cambria Math" pitchFamily="34" charset="-120"/>
                          </a:rPr>
                          <m:t>𝑎</m:t>
                        </m:r>
                      </m:e>
                    </m:acc>
                    <m:r>
                      <a:rPr lang="en-US" altLang="zh-CN"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𝑦</m:t>
                        </m:r>
                      </m:e>
                    </m:bar>
                    <m:r>
                      <a:rPr lang="en-US" altLang="zh-CN" b="0" i="0" smtClean="0">
                        <a:solidFill>
                          <a:srgbClr val="000000"/>
                        </a:solidFill>
                        <a:latin typeface="Cambria Math" pitchFamily="34" charset="0"/>
                        <a:ea typeface="Cambria Math" pitchFamily="34" charset="-122"/>
                        <a:cs typeface="Cambria Math" pitchFamily="34" charset="-120"/>
                      </a:rPr>
                      <m:t>−</m:t>
                    </m:r>
                    <m:acc>
                      <m:accPr>
                        <m:chr m:val="̂"/>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b="0" i="0">
                            <a:solidFill>
                              <a:srgbClr val="000000"/>
                            </a:solidFill>
                            <a:latin typeface="Cambria Math" pitchFamily="34" charset="0"/>
                            <a:ea typeface="Cambria Math" pitchFamily="34" charset="-122"/>
                            <a:cs typeface="Cambria Math" pitchFamily="34" charset="-120"/>
                          </a:rPr>
                          <m:t>𝑏</m:t>
                        </m:r>
                      </m:e>
                    </m:acc>
                    <m:bar>
                      <m:barPr>
                        <m:pos m:val="top"/>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𝑥</m:t>
                        </m:r>
                      </m:e>
                    </m:ba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2" name="QB_4_BD.26_1#4295cc275?vop=1&amp;pid=29e32a884&amp;color=0,0,0&amp;bt=1&amp;bbb=1&amp;hb=1"/>
              <p:cNvSpPr>
                <a:spLocks noRot="1" noChangeAspect="1" noMove="1" noResize="1" noEditPoints="1" noAdjustHandles="1" noChangeArrowheads="1" noChangeShapeType="1" noTextEdit="1"/>
              </p:cNvSpPr>
              <p:nvPr/>
            </p:nvSpPr>
            <p:spPr>
              <a:xfrm>
                <a:off x="832104" y="1080000"/>
                <a:ext cx="10533888" cy="2349500"/>
              </a:xfrm>
              <a:prstGeom prst="rect">
                <a:avLst/>
              </a:prstGeom>
              <a:blipFill>
                <a:blip r:embed="rId3"/>
                <a:stretch>
                  <a:fillRect l="-1389" r="-98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27_1#4295cc275.blank?vop=1&amp;pid=29e32a884&amp;color=0,0,0&amp;vpa=9&amp;bbb=1&amp;rh=30.85&amp;hb=1"/>
              <p:cNvSpPr/>
              <p:nvPr/>
            </p:nvSpPr>
            <p:spPr>
              <a:xfrm>
                <a:off x="832104" y="1524499"/>
                <a:ext cx="10531904" cy="659829"/>
              </a:xfrm>
              <a:prstGeom prst="rect">
                <a:avLst/>
              </a:prstGeom>
              <a:noFill/>
              <a:ln/>
            </p:spPr>
            <p:txBody>
              <a:bodyPr wrap="square" lIns="0" tIns="0" rIns="0" bIns="0" rtlCol="0" anchor="t"/>
              <a:lstStyle/>
              <a:p>
                <a:pPr latinLnBrk="1"/>
                <a:r>
                  <a:rPr lang="en-US" altLang="zh-CN" b="0" i="0" kern="0">
                    <a:solidFill>
                      <a:srgbClr val="FFFFFF"/>
                    </a:solidFill>
                    <a:latin typeface="SimSun" panose="02010600030101010101" pitchFamily="2" charset="-122"/>
                    <a:ea typeface="微软雅黑" pitchFamily="34" charset="-122"/>
                    <a:cs typeface="微软雅黑" pitchFamily="34" charset="-120"/>
                  </a:rPr>
                  <a:t>                                                                                  </a:t>
                </a:r>
                <a14:m>
                  <m:oMath xmlns:m="http://schemas.openxmlformats.org/officeDocument/2006/math">
                    <m:acc>
                      <m:accPr>
                        <m:chr m:val="̂"/>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accPr>
                      <m:e>
                        <m:r>
                          <a:rPr lang="en-US" altLang="zh-CN" b="0" i="0">
                            <a:solidFill>
                              <a:srgbClr val="FF0000"/>
                            </a:solidFill>
                            <a:latin typeface="Cambria Math" pitchFamily="34" charset="0"/>
                            <a:ea typeface="Cambria Math" pitchFamily="34" charset="-122"/>
                            <a:cs typeface="Cambria Math" pitchFamily="34" charset="-120"/>
                          </a:rPr>
                          <m:t>𝑦</m:t>
                        </m:r>
                      </m:e>
                    </m:acc>
                    <m:r>
                      <a:rPr lang="en-US" altLang="zh-CN" b="0" i="0" smtClean="0">
                        <a:solidFill>
                          <a:srgbClr val="FF0000"/>
                        </a:solidFill>
                        <a:latin typeface="Cambria Math" pitchFamily="34" charset="0"/>
                        <a:ea typeface="Cambria Math" pitchFamily="34" charset="-122"/>
                        <a:cs typeface="Cambria Math" pitchFamily="34" charset="-120"/>
                      </a:rPr>
                      <m:t>=−</m:t>
                    </m:r>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5</m:t>
                        </m:r>
                      </m:num>
                      <m:den>
                        <m:r>
                          <a:rPr lang="en-US" altLang="zh-CN" b="0" i="0">
                            <a:solidFill>
                              <a:srgbClr val="FF0000"/>
                            </a:solidFill>
                            <a:latin typeface="Cambria Math" pitchFamily="34" charset="0"/>
                            <a:ea typeface="Cambria Math" pitchFamily="34" charset="-122"/>
                            <a:cs typeface="Cambria Math" pitchFamily="34" charset="-120"/>
                          </a:rPr>
                          <m:t>2</m:t>
                        </m:r>
                      </m:den>
                    </m:f>
                    <m:r>
                      <a:rPr lang="en-US" altLang="zh-CN" b="0" i="0" smtClean="0">
                        <a:solidFill>
                          <a:srgbClr val="FF0000"/>
                        </a:solidFill>
                        <a:latin typeface="Cambria Math" pitchFamily="34" charset="0"/>
                        <a:ea typeface="Cambria Math" pitchFamily="34" charset="-122"/>
                        <a:cs typeface="Cambria Math" pitchFamily="34" charset="-120"/>
                      </a:rPr>
                      <m:t>𝑥</m:t>
                    </m:r>
                    <m:r>
                      <a:rPr lang="en-US" altLang="zh-CN" b="0" i="0" smtClean="0">
                        <a:solidFill>
                          <a:srgbClr val="FF0000"/>
                        </a:solidFill>
                        <a:latin typeface="Cambria Math" pitchFamily="34" charset="0"/>
                        <a:ea typeface="Cambria Math" pitchFamily="34" charset="-122"/>
                        <a:cs typeface="Cambria Math" pitchFamily="34" charset="-120"/>
                      </a:rPr>
                      <m:t>+44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4_AN.27_1#4295cc275.blank?vop=1&amp;pid=29e32a884&amp;color=0,0,0&amp;vpa=9&amp;bbb=1&amp;rh=30.85&amp;hb=1"/>
              <p:cNvSpPr>
                <a:spLocks noRot="1" noChangeAspect="1" noMove="1" noResize="1" noEditPoints="1" noAdjustHandles="1" noChangeArrowheads="1" noChangeShapeType="1" noTextEdit="1"/>
              </p:cNvSpPr>
              <p:nvPr/>
            </p:nvSpPr>
            <p:spPr>
              <a:xfrm>
                <a:off x="832104" y="1524499"/>
                <a:ext cx="10531904" cy="659829"/>
              </a:xfrm>
              <a:prstGeom prst="rect">
                <a:avLst/>
              </a:prstGeom>
              <a:blipFill>
                <a:blip r:embed="rId4"/>
                <a:stretch>
                  <a:fillRect l="-811" t="-926" r="-405" b="-555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AS.28_1#4295cc275?vop=1&amp;pid=29e32a884&amp;color=0,0,0&amp;bbb=1"/>
              <p:cNvSpPr/>
              <p:nvPr/>
            </p:nvSpPr>
            <p:spPr>
              <a:xfrm>
                <a:off x="832104" y="3418831"/>
                <a:ext cx="10533888" cy="2063306"/>
              </a:xfrm>
              <a:prstGeom prst="rect">
                <a:avLst/>
              </a:prstGeom>
              <a:noFill/>
              <a:ln/>
            </p:spPr>
            <p:txBody>
              <a:bodyPr wrap="none" lIns="0" tIns="0" rIns="0" bIns="0" rtlCol="0" anchor="t"/>
              <a:lstStyle/>
              <a:p>
                <a:pPr algn="l" latinLnBrk="1">
                  <a:lnSpc>
                    <a:spcPts val="4700"/>
                  </a:lnSpc>
                </a:pPr>
                <a:r>
                  <a:rPr lang="en-US" altLang="zh-CN" sz="1800" b="0" i="0" dirty="0">
                    <a:solidFill>
                      <a:srgbClr val="000000"/>
                    </a:solidFill>
                    <a:latin typeface="微软雅黑" pitchFamily="34" charset="0"/>
                    <a:ea typeface="微软雅黑" pitchFamily="34" charset="-122"/>
                    <a:cs typeface="微软雅黑" pitchFamily="34" charset="-120"/>
                  </a:rPr>
                  <a:t>【解析】由题干中的数据可得</a:t>
                </a:r>
                <a14:m>
                  <m:oMath xmlns:m="http://schemas.openxmlformats.org/officeDocument/2006/math">
                    <m:bar>
                      <m:barPr>
                        <m:pos m:val="top"/>
                        <m:ctrlPr>
                          <a:rPr lang="en-US" altLang="zh-CN" sz="1800" smtClean="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𝑥</m:t>
                        </m:r>
                      </m:e>
                    </m:ba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limLow>
                      <m:limLow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3</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smtClean="0">
                        <a:solidFill>
                          <a:srgbClr val="000000"/>
                        </a:solidFill>
                        <a:latin typeface="Cambria Math" pitchFamily="34" charset="0"/>
                        <a:ea typeface="Cambria Math" pitchFamily="34" charset="-122"/>
                        <a:cs typeface="Cambria Math" pitchFamily="34" charset="-120"/>
                      </a:rPr>
                      <m:t>=8</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bar>
                      <m:barPr>
                        <m:pos m:val="top"/>
                        <m:ctrlPr>
                          <a:rPr lang="en-US" altLang="zh-CN" sz="1800" smtClean="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𝑦</m:t>
                        </m:r>
                      </m:e>
                    </m:ba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limLow>
                      <m:limLow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3</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smtClean="0">
                        <a:solidFill>
                          <a:srgbClr val="000000"/>
                        </a:solidFill>
                        <a:latin typeface="Cambria Math" pitchFamily="34" charset="0"/>
                        <a:ea typeface="Cambria Math" pitchFamily="34" charset="-122"/>
                        <a:cs typeface="Cambria Math" pitchFamily="34" charset="-120"/>
                      </a:rPr>
                      <m:t>=24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74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acc>
                      <m:accPr>
                        <m:chr m:val="̂"/>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𝑏</m:t>
                        </m:r>
                      </m:e>
                    </m:acc>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3</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−3</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num>
                      <m:den>
                        <m:limLow>
                          <m:limLowPr>
                            <m:ctrlPr>
                              <a:rPr lang="en-US" altLang="zh-CN" sz="1800" i="1">
                                <a:solidFill>
                                  <a:srgbClr val="000000"/>
                                </a:solidFill>
                                <a:latin typeface="Cambria Math" panose="02040503050406030204" pitchFamily="18" charset="0"/>
                              </a:rPr>
                            </m:ctrlPr>
                          </m:limLowPr>
                          <m:e>
                            <m:limUpp>
                              <m:limUppPr>
                                <m:ctrlPr>
                                  <a:rPr lang="en-US" altLang="zh-CN" sz="1800" i="1">
                                    <a:solidFill>
                                      <a:srgbClr val="000000"/>
                                    </a:solidFill>
                                    <a:latin typeface="Cambria Math" panose="02040503050406030204" pitchFamily="18" charset="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3</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Sup>
                          <m:sSubSupPr>
                            <m:ctrlPr>
                              <a:rPr lang="en-US" altLang="zh-CN" sz="1800" b="0" i="1">
                                <a:solidFill>
                                  <a:srgbClr val="000000"/>
                                </a:solidFill>
                                <a:latin typeface="Cambria Math" panose="02040503050406030204" pitchFamily="18" charset="0"/>
                              </a:rPr>
                            </m:ctrlPr>
                          </m:sSubSup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bar>
                              <m:barPr>
                                <m:pos m:val="top"/>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barPr>
                              <m:e>
                                <m:r>
                                  <a:rPr lang="en-US" altLang="zh-CN" sz="1800">
                                    <a:solidFill>
                                      <a:srgbClr val="000000"/>
                                    </a:solidFill>
                                    <a:latin typeface="Cambria Math" panose="02040503050406030204" pitchFamily="18" charset="0"/>
                                  </a:rPr>
                                  <m:t>𝑥</m:t>
                                </m:r>
                              </m:e>
                            </m:ba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556−3×8×24</m:t>
                        </m:r>
                      </m:num>
                      <m:den>
                        <m:r>
                          <a:rPr lang="en-US" altLang="zh-CN" sz="1800" b="0" i="0">
                            <a:solidFill>
                              <a:srgbClr val="000000"/>
                            </a:solidFill>
                            <a:latin typeface="Cambria Math" pitchFamily="34" charset="0"/>
                            <a:ea typeface="Cambria Math" pitchFamily="34" charset="-122"/>
                            <a:cs typeface="Cambria Math" pitchFamily="34" charset="-120"/>
                          </a:rPr>
                          <m:t>200−3×</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8</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−20</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acc>
                      <m:accPr>
                        <m:chr m:val="̂"/>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𝑎</m:t>
                        </m:r>
                      </m:e>
                    </m:acc>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smtClean="0">
                        <a:solidFill>
                          <a:srgbClr val="000000"/>
                        </a:solidFill>
                        <a:latin typeface="Cambria Math" pitchFamily="34" charset="0"/>
                        <a:ea typeface="Cambria Math" pitchFamily="34" charset="-122"/>
                        <a:cs typeface="Cambria Math" pitchFamily="34" charset="-120"/>
                      </a:rPr>
                      <m:t>−</m:t>
                    </m:r>
                    <m:acc>
                      <m:accPr>
                        <m:chr m:val="̂"/>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𝑏</m:t>
                        </m:r>
                      </m:e>
                    </m:acc>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smtClean="0">
                        <a:solidFill>
                          <a:srgbClr val="000000"/>
                        </a:solidFill>
                        <a:latin typeface="Cambria Math" pitchFamily="34" charset="0"/>
                        <a:ea typeface="Cambria Math" pitchFamily="34" charset="-122"/>
                        <a:cs typeface="Cambria Math" pitchFamily="34" charset="-120"/>
                      </a:rPr>
                      <m:t>=24+</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×8=44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5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此</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关于</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的经验线性回归方程是</a:t>
                </a:r>
                <a14:m>
                  <m:oMath xmlns:m="http://schemas.openxmlformats.org/officeDocument/2006/math">
                    <m:acc>
                      <m:accPr>
                        <m:chr m:val="̂"/>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𝑦</m:t>
                        </m:r>
                      </m:e>
                    </m:acc>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+44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4" name="QB_4_AS.28_1#4295cc275?vop=1&amp;pid=29e32a884&amp;color=0,0,0&amp;bbb=1"/>
              <p:cNvSpPr>
                <a:spLocks noRot="1" noChangeAspect="1" noMove="1" noResize="1" noEditPoints="1" noAdjustHandles="1" noChangeArrowheads="1" noChangeShapeType="1" noTextEdit="1"/>
              </p:cNvSpPr>
              <p:nvPr/>
            </p:nvSpPr>
            <p:spPr>
              <a:xfrm>
                <a:off x="832104" y="3418831"/>
                <a:ext cx="10533888" cy="2063306"/>
              </a:xfrm>
              <a:prstGeom prst="rect">
                <a:avLst/>
              </a:prstGeom>
              <a:blipFill>
                <a:blip r:embed="rId5"/>
                <a:stretch>
                  <a:fillRect l="-1389" b="-414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O_4_BD.29_1#6bc65460d?vop=1&amp;pid=29e32a884&amp;color=0,0,0&amp;bt=1&amp;bbb=1&amp;hb=1"/>
          <p:cNvSpPr/>
          <p:nvPr/>
        </p:nvSpPr>
        <p:spPr>
          <a:xfrm>
            <a:off x="832104" y="1080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某地政府为提高当地农民收入，指导农民种植药材，并取得了较好的效果.以下是某农户近</a:t>
            </a:r>
            <a:r>
              <a:rPr lang="en-US" altLang="zh-CN" sz="1800" b="0" i="0">
                <a:solidFill>
                  <a:srgbClr val="000000"/>
                </a:solidFill>
                <a:latin typeface="微软雅黑" pitchFamily="34" charset="0"/>
                <a:ea typeface="微软雅黑" pitchFamily="34" charset="-122"/>
                <a:cs typeface="微软雅黑" pitchFamily="34" charset="-120"/>
              </a:rPr>
              <a:t>5年种植药</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材的年收入</a:t>
            </a:r>
            <a:r>
              <a:rPr lang="en-US" altLang="zh-CN" b="0" i="0" dirty="0">
                <a:solidFill>
                  <a:srgbClr val="000000"/>
                </a:solidFill>
                <a:latin typeface="微软雅黑" pitchFamily="34" charset="0"/>
                <a:ea typeface="微软雅黑" pitchFamily="34" charset="-122"/>
                <a:cs typeface="微软雅黑" pitchFamily="34" charset="-120"/>
              </a:rPr>
              <a:t>（单位：千元）的统计数据：</a:t>
            </a:r>
            <a:endParaRPr lang="en-US" altLang="zh-CN" dirty="0"/>
          </a:p>
        </p:txBody>
      </p:sp>
      <mc:AlternateContent xmlns:mc="http://schemas.openxmlformats.org/markup-compatibility/2006">
        <mc:Choice xmlns:a14="http://schemas.microsoft.com/office/drawing/2010/main" Requires="a14">
          <p:graphicFrame>
            <p:nvGraphicFramePr>
              <p:cNvPr id="16" name="QO_4_BD.29_2#6bc65460d?colgroup=11,8,8,8,8,8&amp;vop=1&amp;pid=29e32a884&amp;color=0,0,0&amp;bbb=1"/>
              <p:cNvGraphicFramePr>
                <a:graphicFrameLocks noGrp="1"/>
              </p:cNvGraphicFramePr>
              <p:nvPr>
                <p:extLst>
                  <p:ext uri="{D42A27DB-BD31-4B8C-83A1-F6EECF244321}">
                    <p14:modId xmlns:p14="http://schemas.microsoft.com/office/powerpoint/2010/main" val="1809731918"/>
                  </p:ext>
                </p:extLst>
              </p:nvPr>
            </p:nvGraphicFramePr>
            <p:xfrm>
              <a:off x="832104" y="1990717"/>
              <a:ext cx="10524744" cy="945072"/>
            </p:xfrm>
            <a:graphic>
              <a:graphicData uri="http://schemas.openxmlformats.org/drawingml/2006/table">
                <a:tbl>
                  <a:tblPr/>
                  <a:tblGrid>
                    <a:gridCol w="2203704">
                      <a:extLst>
                        <a:ext uri="{9D8B030D-6E8A-4147-A177-3AD203B41FA5}">
                          <a16:colId xmlns:a16="http://schemas.microsoft.com/office/drawing/2014/main" val="20000"/>
                        </a:ext>
                      </a:extLst>
                    </a:gridCol>
                    <a:gridCol w="1664208">
                      <a:extLst>
                        <a:ext uri="{9D8B030D-6E8A-4147-A177-3AD203B41FA5}">
                          <a16:colId xmlns:a16="http://schemas.microsoft.com/office/drawing/2014/main" val="20001"/>
                        </a:ext>
                      </a:extLst>
                    </a:gridCol>
                    <a:gridCol w="1664208">
                      <a:extLst>
                        <a:ext uri="{9D8B030D-6E8A-4147-A177-3AD203B41FA5}">
                          <a16:colId xmlns:a16="http://schemas.microsoft.com/office/drawing/2014/main" val="20002"/>
                        </a:ext>
                      </a:extLst>
                    </a:gridCol>
                    <a:gridCol w="1664208">
                      <a:extLst>
                        <a:ext uri="{9D8B030D-6E8A-4147-A177-3AD203B41FA5}">
                          <a16:colId xmlns:a16="http://schemas.microsoft.com/office/drawing/2014/main" val="20003"/>
                        </a:ext>
                      </a:extLst>
                    </a:gridCol>
                    <a:gridCol w="1664208">
                      <a:extLst>
                        <a:ext uri="{9D8B030D-6E8A-4147-A177-3AD203B41FA5}">
                          <a16:colId xmlns:a16="http://schemas.microsoft.com/office/drawing/2014/main" val="20004"/>
                        </a:ext>
                      </a:extLst>
                    </a:gridCol>
                    <a:gridCol w="1664208">
                      <a:extLst>
                        <a:ext uri="{9D8B030D-6E8A-4147-A177-3AD203B41FA5}">
                          <a16:colId xmlns:a16="http://schemas.microsoft.com/office/drawing/2014/main" val="20005"/>
                        </a:ext>
                      </a:extLst>
                    </a:gridCol>
                  </a:tblGrid>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年份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pPr algn="ctr" latinLnBrk="1" hangingPunct="0">
                            <a:lnSpc>
                              <a:spcPts val="2100"/>
                            </a:lnSpc>
                          </a:pPr>
                          <a:r>
                            <a:rPr lang="en-US" altLang="zh-CN" sz="1400" b="1" i="0" dirty="0">
                              <a:solidFill>
                                <a:srgbClr val="000000"/>
                              </a:solidFill>
                              <a:latin typeface="SimHei" pitchFamily="34" charset="0"/>
                              <a:ea typeface="SimHei" pitchFamily="34" charset="-122"/>
                              <a:cs typeface="SimHei" pitchFamily="34" charset="-120"/>
                            </a:rPr>
                            <a:t>年份代码</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pPr algn="ctr" latinLnBrk="1" hangingPunct="0">
                            <a:lnSpc>
                              <a:spcPts val="2000"/>
                            </a:lnSpc>
                          </a:pPr>
                          <a:r>
                            <a:rPr lang="en-US" altLang="zh-CN" sz="1400" b="1" i="0" dirty="0">
                              <a:solidFill>
                                <a:srgbClr val="000000"/>
                              </a:solidFill>
                              <a:latin typeface="SimHei" pitchFamily="34" charset="0"/>
                              <a:ea typeface="SimHei" pitchFamily="34" charset="-122"/>
                              <a:cs typeface="SimHei" pitchFamily="34" charset="-120"/>
                            </a:rPr>
                            <a:t>年收入</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SimHei" pitchFamily="34" charset="0"/>
                              <a:ea typeface="SimHei" pitchFamily="34" charset="-122"/>
                              <a:cs typeface="SimHei" pitchFamily="34" charset="-120"/>
                            </a:rPr>
                            <a:t> </a:t>
                          </a:r>
                          <a:r>
                            <a:rPr lang="en-US" altLang="zh-CN" sz="1400" b="1" i="0" dirty="0">
                              <a:solidFill>
                                <a:srgbClr val="000000"/>
                              </a:solidFill>
                              <a:latin typeface="SimHei" pitchFamily="34" charset="0"/>
                              <a:ea typeface="SimHei" pitchFamily="34" charset="-122"/>
                              <a:cs typeface="SimHei" pitchFamily="34" charset="-120"/>
                            </a:rPr>
                            <a:t>（千元）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16" name="QO_4_BD.29_2#6bc65460d?colgroup=11,8,8,8,8,8&amp;vop=1&amp;pid=29e32a884&amp;color=0,0,0&amp;bbb=1"/>
              <p:cNvGraphicFramePr>
                <a:graphicFrameLocks noGrp="1"/>
              </p:cNvGraphicFramePr>
              <p:nvPr>
                <p:extLst>
                  <p:ext uri="{D42A27DB-BD31-4B8C-83A1-F6EECF244321}">
                    <p14:modId xmlns:p14="http://schemas.microsoft.com/office/powerpoint/2010/main" val="1809731918"/>
                  </p:ext>
                </p:extLst>
              </p:nvPr>
            </p:nvGraphicFramePr>
            <p:xfrm>
              <a:off x="832104" y="1990717"/>
              <a:ext cx="10524744" cy="945072"/>
            </p:xfrm>
            <a:graphic>
              <a:graphicData uri="http://schemas.openxmlformats.org/drawingml/2006/table">
                <a:tbl>
                  <a:tblPr/>
                  <a:tblGrid>
                    <a:gridCol w="2203704">
                      <a:extLst>
                        <a:ext uri="{9D8B030D-6E8A-4147-A177-3AD203B41FA5}">
                          <a16:colId xmlns:a16="http://schemas.microsoft.com/office/drawing/2014/main" val="20000"/>
                        </a:ext>
                      </a:extLst>
                    </a:gridCol>
                    <a:gridCol w="1664208">
                      <a:extLst>
                        <a:ext uri="{9D8B030D-6E8A-4147-A177-3AD203B41FA5}">
                          <a16:colId xmlns:a16="http://schemas.microsoft.com/office/drawing/2014/main" val="20001"/>
                        </a:ext>
                      </a:extLst>
                    </a:gridCol>
                    <a:gridCol w="1664208">
                      <a:extLst>
                        <a:ext uri="{9D8B030D-6E8A-4147-A177-3AD203B41FA5}">
                          <a16:colId xmlns:a16="http://schemas.microsoft.com/office/drawing/2014/main" val="20002"/>
                        </a:ext>
                      </a:extLst>
                    </a:gridCol>
                    <a:gridCol w="1664208">
                      <a:extLst>
                        <a:ext uri="{9D8B030D-6E8A-4147-A177-3AD203B41FA5}">
                          <a16:colId xmlns:a16="http://schemas.microsoft.com/office/drawing/2014/main" val="20003"/>
                        </a:ext>
                      </a:extLst>
                    </a:gridCol>
                    <a:gridCol w="1664208">
                      <a:extLst>
                        <a:ext uri="{9D8B030D-6E8A-4147-A177-3AD203B41FA5}">
                          <a16:colId xmlns:a16="http://schemas.microsoft.com/office/drawing/2014/main" val="20004"/>
                        </a:ext>
                      </a:extLst>
                    </a:gridCol>
                    <a:gridCol w="1664208">
                      <a:extLst>
                        <a:ext uri="{9D8B030D-6E8A-4147-A177-3AD203B41FA5}">
                          <a16:colId xmlns:a16="http://schemas.microsoft.com/office/drawing/2014/main" val="20005"/>
                        </a:ext>
                      </a:extLst>
                    </a:gridCol>
                  </a:tblGrid>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年份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76" t="-101923" r="-377624" b="-117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76" t="-201923" r="-377624" b="-17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0_1#8116179ac?vop=1&amp;pid=6bc65460d&amp;color=0,0,0&amp;bbb=1&amp;hb=1">
                <a:extLst>
                  <a:ext uri="{FF2B5EF4-FFF2-40B4-BE49-F238E27FC236}">
                    <a16:creationId xmlns:a16="http://schemas.microsoft.com/office/drawing/2014/main" id="{9AD0EC66-D4D2-97BF-5FA3-75269743933F}"/>
                  </a:ext>
                </a:extLst>
              </p:cNvPr>
              <p:cNvSpPr/>
              <p:nvPr/>
            </p:nvSpPr>
            <p:spPr>
              <a:xfrm>
                <a:off x="832104" y="1080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（1）根据表中数据，现决定使用模型</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𝑏𝑥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拟合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之间的关系</a:t>
                </a:r>
                <a:r>
                  <a:rPr lang="en-US" altLang="zh-CN" sz="1800" b="0" i="0">
                    <a:solidFill>
                      <a:srgbClr val="000000"/>
                    </a:solidFill>
                    <a:latin typeface="微软雅黑" pitchFamily="34" charset="0"/>
                    <a:ea typeface="微软雅黑" pitchFamily="34" charset="-122"/>
                    <a:cs typeface="微软雅黑" pitchFamily="34" charset="-120"/>
                  </a:rPr>
                  <a:t>，请求出此模型的经验回归方程</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结果保留一位小数）.</a:t>
                </a:r>
                <a:endParaRPr lang="en-US" altLang="zh-CN" dirty="0"/>
              </a:p>
            </p:txBody>
          </p:sp>
        </mc:Choice>
        <mc:Fallback>
          <p:sp>
            <p:nvSpPr>
              <p:cNvPr id="2" name="QO_5_BD.30_1#8116179ac?vop=1&amp;pid=6bc65460d&amp;color=0,0,0&amp;bbb=1&amp;hb=1">
                <a:extLst>
                  <a:ext uri="{FF2B5EF4-FFF2-40B4-BE49-F238E27FC236}">
                    <a16:creationId xmlns:a16="http://schemas.microsoft.com/office/drawing/2014/main" id="{9AD0EC66-D4D2-97BF-5FA3-75269743933F}"/>
                  </a:ext>
                </a:extLst>
              </p:cNvPr>
              <p:cNvSpPr>
                <a:spLocks noRot="1" noChangeAspect="1" noMove="1" noResize="1" noEditPoints="1" noAdjustHandles="1" noChangeArrowheads="1" noChangeShapeType="1" noTextEdit="1"/>
              </p:cNvSpPr>
              <p:nvPr/>
            </p:nvSpPr>
            <p:spPr>
              <a:xfrm>
                <a:off x="832104" y="1080000"/>
                <a:ext cx="10533888" cy="773430"/>
              </a:xfrm>
              <a:prstGeom prst="rect">
                <a:avLst/>
              </a:prstGeom>
              <a:blipFill>
                <a:blip r:embed="rId2"/>
                <a:stretch>
                  <a:fillRect l="-1389"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31_1#8116179ac?vop=1&amp;pid=6bc65460d&amp;color=0,0,0&amp;bbb=1">
                <a:extLst>
                  <a:ext uri="{FF2B5EF4-FFF2-40B4-BE49-F238E27FC236}">
                    <a16:creationId xmlns:a16="http://schemas.microsoft.com/office/drawing/2014/main" id="{E8FB8996-8E89-4734-DEFD-628F8AAF95C0}"/>
                  </a:ext>
                </a:extLst>
              </p:cNvPr>
              <p:cNvSpPr/>
              <p:nvPr/>
            </p:nvSpPr>
            <p:spPr>
              <a:xfrm>
                <a:off x="832104" y="1861185"/>
                <a:ext cx="10533888" cy="2881059"/>
              </a:xfrm>
              <a:prstGeom prst="rect">
                <a:avLst/>
              </a:prstGeom>
              <a:noFill/>
              <a:ln/>
            </p:spPr>
            <p:txBody>
              <a:bodyPr wrap="none" lIns="0" tIns="0" rIns="0" bIns="0" rtlCol="0" anchor="t"/>
              <a:lstStyle/>
              <a:p>
                <a:pPr algn="l" latinLnBrk="1">
                  <a:lnSpc>
                    <a:spcPts val="4600"/>
                  </a:lnSpc>
                </a:pPr>
                <a:r>
                  <a:rPr lang="en-US" altLang="zh-CN" sz="1800" b="0" i="0" dirty="0">
                    <a:solidFill>
                      <a:srgbClr val="FF0000"/>
                    </a:solidFill>
                    <a:latin typeface="微软雅黑" pitchFamily="34" charset="0"/>
                    <a:ea typeface="微软雅黑" pitchFamily="34" charset="-122"/>
                    <a:cs typeface="微软雅黑" pitchFamily="34" charset="-120"/>
                  </a:rPr>
                  <a:t>【解】由题表可得，</a:t>
                </a:r>
                <a14:m>
                  <m:oMath xmlns:m="http://schemas.openxmlformats.org/officeDocument/2006/math">
                    <m:bar>
                      <m:barPr>
                        <m:pos m:val="top"/>
                        <m:ctrlPr>
                          <a:rPr lang="en-US" altLang="zh-CN" sz="1800">
                            <a:solidFill>
                              <a:srgbClr val="FF0000"/>
                            </a:solidFill>
                            <a:latin typeface="Cambria Math" panose="02040503050406030204" pitchFamily="18" charset="0"/>
                          </a:rPr>
                        </m:ctrlPr>
                      </m:barPr>
                      <m:e>
                        <m:r>
                          <a:rPr lang="en-US" altLang="zh-CN" sz="1800">
                            <a:solidFill>
                              <a:srgbClr val="FF0000"/>
                            </a:solidFill>
                            <a:latin typeface="Cambria Math" panose="02040503050406030204" pitchFamily="18" charset="0"/>
                          </a:rPr>
                          <m:t>𝑥</m:t>
                        </m:r>
                      </m:e>
                    </m:ba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×(1+2+3+4+5)=3</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bar>
                      <m:barPr>
                        <m:pos m:val="top"/>
                        <m:ctrlPr>
                          <a:rPr lang="en-US" altLang="zh-CN" sz="1800">
                            <a:solidFill>
                              <a:srgbClr val="FF0000"/>
                            </a:solidFill>
                            <a:latin typeface="Cambria Math" panose="02040503050406030204" pitchFamily="18" charset="0"/>
                          </a:rPr>
                        </m:ctrlPr>
                      </m:barPr>
                      <m:e>
                        <m:r>
                          <a:rPr lang="en-US" altLang="zh-CN" sz="1800">
                            <a:solidFill>
                              <a:srgbClr val="FF0000"/>
                            </a:solidFill>
                            <a:latin typeface="Cambria Math" panose="02040503050406030204" pitchFamily="18" charset="0"/>
                          </a:rPr>
                          <m:t>𝑦</m:t>
                        </m:r>
                      </m:e>
                    </m:ba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×(59+61+64+68+73)=65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因</a:t>
                </a:r>
                <a:r>
                  <a:rPr lang="en-US" altLang="zh-CN" sz="1800" b="0" i="0">
                    <a:solidFill>
                      <a:srgbClr val="FF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𝑡</m:t>
                    </m:r>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𝑥</m:t>
                        </m:r>
                      </m:e>
                      <m:sup>
                        <m:r>
                          <a:rPr lang="en-US" altLang="zh-CN" sz="1800" b="0" i="0">
                            <a:solidFill>
                              <a:srgbClr val="FF0000"/>
                            </a:solidFill>
                            <a:latin typeface="Cambria Math" pitchFamily="34" charset="0"/>
                            <a:ea typeface="Cambria Math" pitchFamily="34" charset="-122"/>
                            <a:cs typeface="Cambria Math" pitchFamily="34" charset="-120"/>
                          </a:rPr>
                          <m:t>2</m:t>
                        </m:r>
                      </m:sup>
                    </m:sSup>
                  </m:oMath>
                </a14:m>
                <a:r>
                  <a:rPr lang="en-US" altLang="zh-CN" sz="1800" b="0" i="0" dirty="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𝑦</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𝑏𝑡</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bar>
                      <m:barPr>
                        <m:pos m:val="top"/>
                        <m:ctrlPr>
                          <a:rPr lang="en-US" altLang="zh-CN" sz="1800">
                            <a:solidFill>
                              <a:srgbClr val="FF0000"/>
                            </a:solidFill>
                            <a:latin typeface="Cambria Math" panose="02040503050406030204" pitchFamily="18" charset="0"/>
                          </a:rPr>
                        </m:ctrlPr>
                      </m:barPr>
                      <m:e>
                        <m:r>
                          <a:rPr lang="en-US" altLang="zh-CN" sz="1800">
                            <a:solidFill>
                              <a:srgbClr val="FF0000"/>
                            </a:solidFill>
                            <a:latin typeface="Cambria Math" panose="02040503050406030204" pitchFamily="18" charset="0"/>
                          </a:rPr>
                          <m:t>𝑡</m:t>
                        </m:r>
                      </m:e>
                    </m:ba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1</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3</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4</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5</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74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acc>
                      <m:accPr>
                        <m:chr m:val="̂"/>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FF0000"/>
                            </a:solidFill>
                            <a:latin typeface="Cambria Math" pitchFamily="34" charset="0"/>
                            <a:ea typeface="Cambria Math" pitchFamily="34" charset="-122"/>
                            <a:cs typeface="Cambria Math" pitchFamily="34" charset="-120"/>
                          </a:rPr>
                          <m:t>𝑏</m:t>
                        </m:r>
                      </m:e>
                    </m:acc>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5</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𝑡</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𝑡</m:t>
                            </m:r>
                          </m:e>
                        </m:ba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𝑦</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𝑦</m:t>
                            </m:r>
                          </m:e>
                        </m:bar>
                        <m:r>
                          <a:rPr lang="en-US" altLang="zh-CN" sz="1800" b="0" i="0">
                            <a:solidFill>
                              <a:srgbClr val="FF0000"/>
                            </a:solidFill>
                            <a:latin typeface="Cambria Math" pitchFamily="34" charset="0"/>
                            <a:ea typeface="Cambria Math" pitchFamily="34" charset="-122"/>
                            <a:cs typeface="Cambria Math" pitchFamily="34" charset="-120"/>
                          </a:rPr>
                          <m:t>)</m:t>
                        </m:r>
                      </m:num>
                      <m:den>
                        <m:limLow>
                          <m:limLow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5</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𝑡</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𝑡</m:t>
                                </m:r>
                              </m:e>
                            </m:bar>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217</m:t>
                        </m:r>
                      </m:num>
                      <m:den>
                        <m:r>
                          <a:rPr lang="en-US" altLang="zh-CN" sz="1800" b="0" i="0">
                            <a:solidFill>
                              <a:srgbClr val="FF0000"/>
                            </a:solidFill>
                            <a:latin typeface="Cambria Math" pitchFamily="34" charset="0"/>
                            <a:ea typeface="Cambria Math" pitchFamily="34" charset="-122"/>
                            <a:cs typeface="Cambria Math" pitchFamily="34" charset="-120"/>
                          </a:rPr>
                          <m:t>374</m:t>
                        </m:r>
                      </m:den>
                    </m:f>
                    <m:r>
                      <a:rPr lang="en-US" altLang="zh-CN" sz="1800" b="0" i="0">
                        <a:solidFill>
                          <a:srgbClr val="FF0000"/>
                        </a:solidFill>
                        <a:latin typeface="Cambria Math" pitchFamily="34" charset="0"/>
                        <a:ea typeface="Cambria Math" pitchFamily="34" charset="-122"/>
                        <a:cs typeface="Cambria Math" pitchFamily="34" charset="-120"/>
                      </a:rPr>
                      <m:t>≈0.6</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acc>
                      <m:accPr>
                        <m:chr m:val="̂"/>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FF0000"/>
                            </a:solidFill>
                            <a:latin typeface="Cambria Math" pitchFamily="34" charset="0"/>
                            <a:ea typeface="Cambria Math" pitchFamily="34" charset="-122"/>
                            <a:cs typeface="Cambria Math" pitchFamily="34" charset="-120"/>
                          </a:rPr>
                          <m:t>𝑎</m:t>
                        </m:r>
                      </m:e>
                    </m:acc>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𝑦</m:t>
                        </m:r>
                      </m:e>
                    </m:bar>
                    <m:r>
                      <a:rPr lang="en-US" altLang="zh-CN" sz="1800" b="0" i="0">
                        <a:solidFill>
                          <a:srgbClr val="FF0000"/>
                        </a:solidFill>
                        <a:latin typeface="Cambria Math" pitchFamily="34" charset="0"/>
                        <a:ea typeface="Cambria Math" pitchFamily="34" charset="-122"/>
                        <a:cs typeface="Cambria Math" pitchFamily="34" charset="-120"/>
                      </a:rPr>
                      <m:t>−</m:t>
                    </m:r>
                    <m:acc>
                      <m:accPr>
                        <m:chr m:val="̂"/>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FF0000"/>
                            </a:solidFill>
                            <a:latin typeface="Cambria Math" pitchFamily="34" charset="0"/>
                            <a:ea typeface="Cambria Math" pitchFamily="34" charset="-122"/>
                            <a:cs typeface="Cambria Math" pitchFamily="34" charset="-120"/>
                          </a:rPr>
                          <m:t>𝑏</m:t>
                        </m:r>
                      </m:e>
                    </m:acc>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𝑡</m:t>
                        </m:r>
                      </m:e>
                    </m:bar>
                    <m:r>
                      <a:rPr lang="en-US" altLang="zh-CN" sz="1800" b="0" i="0">
                        <a:solidFill>
                          <a:srgbClr val="FF0000"/>
                        </a:solidFill>
                        <a:latin typeface="Cambria Math" pitchFamily="34" charset="0"/>
                        <a:ea typeface="Cambria Math" pitchFamily="34" charset="-122"/>
                        <a:cs typeface="Cambria Math" pitchFamily="34" charset="-120"/>
                      </a:rPr>
                      <m:t>≈65−0.6×11=58.4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以经验回归方程为</a:t>
                </a:r>
                <a14:m>
                  <m:oMath xmlns:m="http://schemas.openxmlformats.org/officeDocument/2006/math">
                    <m:acc>
                      <m:accPr>
                        <m:chr m:val="̂"/>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FF0000"/>
                            </a:solidFill>
                            <a:latin typeface="Cambria Math" pitchFamily="34" charset="0"/>
                            <a:ea typeface="Cambria Math" pitchFamily="34" charset="-122"/>
                            <a:cs typeface="Cambria Math" pitchFamily="34" charset="-120"/>
                          </a:rPr>
                          <m:t>𝑦</m:t>
                        </m:r>
                      </m:e>
                    </m:acc>
                    <m:r>
                      <a:rPr lang="en-US" altLang="zh-CN" sz="1800" b="0" i="0">
                        <a:solidFill>
                          <a:srgbClr val="FF0000"/>
                        </a:solidFill>
                        <a:latin typeface="Cambria Math" pitchFamily="34" charset="0"/>
                        <a:ea typeface="Cambria Math" pitchFamily="34" charset="-122"/>
                        <a:cs typeface="Cambria Math" pitchFamily="34" charset="-120"/>
                      </a:rPr>
                      <m:t>=0.6</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𝑥</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+58.4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5_AN.31_1#8116179ac?vop=1&amp;pid=6bc65460d&amp;color=0,0,0&amp;bbb=1">
                <a:extLst>
                  <a:ext uri="{FF2B5EF4-FFF2-40B4-BE49-F238E27FC236}">
                    <a16:creationId xmlns:a16="http://schemas.microsoft.com/office/drawing/2014/main" id="{E8FB8996-8E89-4734-DEFD-628F8AAF95C0}"/>
                  </a:ext>
                </a:extLst>
              </p:cNvPr>
              <p:cNvSpPr>
                <a:spLocks noRot="1" noChangeAspect="1" noMove="1" noResize="1" noEditPoints="1" noAdjustHandles="1" noChangeArrowheads="1" noChangeShapeType="1" noTextEdit="1"/>
              </p:cNvSpPr>
              <p:nvPr/>
            </p:nvSpPr>
            <p:spPr>
              <a:xfrm>
                <a:off x="832104" y="1861185"/>
                <a:ext cx="10533888" cy="2881059"/>
              </a:xfrm>
              <a:prstGeom prst="rect">
                <a:avLst/>
              </a:prstGeom>
              <a:blipFill>
                <a:blip r:embed="rId3"/>
                <a:stretch>
                  <a:fillRect l="-1389" b="-4863"/>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36818620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2_1#656297475?vop=1&amp;pid=6bc65460d&amp;color=0,0,0&amp;bt=1&amp;bbb=1&amp;hb=1"/>
              <p:cNvSpPr/>
              <p:nvPr/>
            </p:nvSpPr>
            <p:spPr>
              <a:xfrm>
                <a:off x="832104" y="1080000"/>
                <a:ext cx="10533888" cy="2362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（2）统计学中常通过计算残差的平方和来判断模型的拟合效果.在本题中，若残差平方和小于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，则认</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为拟合效果符合要求</a:t>
                </a:r>
                <a:r>
                  <a:rPr lang="en-US" altLang="zh-CN" sz="1800" b="0" i="0" dirty="0">
                    <a:solidFill>
                      <a:srgbClr val="000000"/>
                    </a:solidFill>
                    <a:latin typeface="微软雅黑" pitchFamily="34" charset="0"/>
                    <a:ea typeface="微软雅黑" pitchFamily="34" charset="-122"/>
                    <a:cs typeface="微软雅黑" pitchFamily="34" charset="-120"/>
                  </a:rPr>
                  <a:t>.请判断（1）中经验回归方程的拟合效果是否符合要求，并说明理由.</a:t>
                </a:r>
                <a:endParaRPr lang="en-US" altLang="zh-CN" sz="1800" dirty="0"/>
              </a:p>
              <a:p>
                <a:pPr latinLnBrk="1">
                  <a:lnSpc>
                    <a:spcPts val="7200"/>
                  </a:lnSpc>
                </a:pPr>
                <a:r>
                  <a:rPr lang="en-US" altLang="zh-CN" b="0" i="0">
                    <a:solidFill>
                      <a:srgbClr val="000000"/>
                    </a:solidFill>
                    <a:latin typeface="微软雅黑" pitchFamily="34" charset="0"/>
                    <a:ea typeface="微软雅黑" pitchFamily="34" charset="-122"/>
                    <a:cs typeface="微软雅黑" pitchFamily="34" charset="-120"/>
                  </a:rPr>
                  <a:t>参</a:t>
                </a:r>
                <a:r>
                  <a:rPr lang="en-US" altLang="zh-CN" sz="1800" b="0" i="0">
                    <a:solidFill>
                      <a:srgbClr val="000000"/>
                    </a:solidFill>
                    <a:latin typeface="微软雅黑" pitchFamily="34" charset="0"/>
                    <a:ea typeface="微软雅黑" pitchFamily="34" charset="-122"/>
                    <a:cs typeface="微软雅黑" pitchFamily="34" charset="-120"/>
                  </a:rPr>
                  <a:t>考数据及公式</a:t>
                </a:r>
                <a:r>
                  <a:rPr lang="en-US" altLang="zh-CN" sz="1800" b="0" i="0" dirty="0">
                    <a:solidFill>
                      <a:srgbClr val="000000"/>
                    </a:solidFill>
                    <a:latin typeface="微软雅黑" pitchFamily="34" charset="0"/>
                    <a:ea typeface="微软雅黑" pitchFamily="34" charset="-122"/>
                    <a:cs typeface="微软雅黑" pitchFamily="34" charset="-120"/>
                  </a:rPr>
                  <a:t>：经验回归方程</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𝑦</m:t>
                        </m:r>
                      </m:e>
                    </m:acc>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𝑏</m:t>
                        </m:r>
                      </m:e>
                      <m:sup>
                        <m:r>
                          <a:rPr lang="en-US" altLang="zh-CN" sz="1800" b="0" i="0">
                            <a:solidFill>
                              <a:srgbClr val="000000"/>
                            </a:solidFill>
                            <a:latin typeface="Cambria Math" pitchFamily="34" charset="0"/>
                            <a:ea typeface="Cambria Math" pitchFamily="34" charset="-122"/>
                            <a:cs typeface="Cambria Math" pitchFamily="34" charset="-120"/>
                          </a:rPr>
                          <m:t>𝑥</m:t>
                        </m:r>
                      </m:sup>
                    </m:sSup>
                    <m:r>
                      <a:rPr lang="en-US" altLang="zh-CN" sz="1800" b="0" i="0">
                        <a:solidFill>
                          <a:srgbClr val="000000"/>
                        </a:solidFill>
                        <a:latin typeface="Cambria Math" pitchFamily="34" charset="0"/>
                        <a:ea typeface="Cambria Math" pitchFamily="34" charset="-122"/>
                        <a:cs typeface="Cambria Math" pitchFamily="34" charset="-120"/>
                      </a:rPr>
                      <m:t>+</m:t>
                    </m:r>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𝑎</m:t>
                        </m:r>
                      </m:e>
                    </m:acc>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𝑏</m:t>
                        </m:r>
                      </m:e>
                      <m:sup>
                        <m:r>
                          <a:rPr lang="en-US" altLang="zh-CN" sz="1800" b="0" i="0">
                            <a:solidFill>
                              <a:srgbClr val="000000"/>
                            </a:solidFill>
                            <a:latin typeface="Cambria Math" pitchFamily="34" charset="0"/>
                            <a:ea typeface="Cambria Math" pitchFamily="34" charset="-122"/>
                            <a:cs typeface="Cambria Math" pitchFamily="34" charset="-120"/>
                          </a:rPr>
                          <m:t>=</m:t>
                        </m:r>
                      </m:sup>
                    </m:sSup>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num>
                      <m:den>
                        <m:limLow>
                          <m:limLow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𝑎</m:t>
                        </m:r>
                      </m:e>
                    </m:acc>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𝑏</m:t>
                        </m:r>
                      </m:e>
                    </m:acc>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oMath>
                </a14:m>
                <a:r>
                  <a:rPr lang="en-US" altLang="zh-CN" sz="18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4800"/>
                  </a:lnSpc>
                </a:pPr>
                <a14:m>
                  <m:oMath xmlns:m="http://schemas.openxmlformats.org/officeDocument/2006/math">
                    <m:limLow>
                      <m:limLowPr>
                        <m:ctrlPr>
                          <a:rPr lang="en-US" altLang="zh-CN"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b="0">
                                <a:solidFill>
                                  <a:srgbClr val="000000"/>
                                </a:solidFill>
                                <a:latin typeface="Cambria Math" panose="02040503050406030204" pitchFamily="18" charset="0"/>
                              </a:rPr>
                              <m:t>5</m:t>
                            </m:r>
                          </m:lim>
                        </m:limUpp>
                      </m:e>
                      <m:lim>
                        <m:r>
                          <a:rPr lang="en-US" altLang="zh-CN" b="0">
                            <a:solidFill>
                              <a:srgbClr val="000000"/>
                            </a:solidFill>
                            <a:latin typeface="Cambria Math" panose="02040503050406030204" pitchFamily="18" charset="0"/>
                          </a:rPr>
                          <m:t>𝑖</m:t>
                        </m:r>
                        <m:r>
                          <a:rPr lang="en-US" altLang="zh-CN" b="0">
                            <a:solidFill>
                              <a:srgbClr val="000000"/>
                            </a:solidFill>
                            <a:latin typeface="Cambria Math" panose="02040503050406030204" pitchFamily="18" charset="0"/>
                          </a:rPr>
                          <m:t>=1</m:t>
                        </m:r>
                      </m:lim>
                    </m:limLow>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𝑡</m:t>
                        </m:r>
                      </m:e>
                    </m:ba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𝑦</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𝑦</m:t>
                        </m:r>
                      </m:e>
                    </m:bar>
                    <m:r>
                      <a:rPr lang="en-US" altLang="zh-CN" b="0" i="0">
                        <a:solidFill>
                          <a:srgbClr val="000000"/>
                        </a:solidFill>
                        <a:latin typeface="Cambria Math" pitchFamily="34" charset="0"/>
                        <a:ea typeface="Cambria Math" pitchFamily="34" charset="-122"/>
                        <a:cs typeface="Cambria Math" pitchFamily="34" charset="-120"/>
                      </a:rPr>
                      <m:t>)=217</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b="0">
                                <a:solidFill>
                                  <a:srgbClr val="000000"/>
                                </a:solidFill>
                                <a:latin typeface="Cambria Math" panose="02040503050406030204" pitchFamily="18" charset="0"/>
                              </a:rPr>
                              <m:t>5</m:t>
                            </m:r>
                          </m:lim>
                        </m:limUpp>
                      </m:e>
                      <m:lim>
                        <m:r>
                          <a:rPr lang="en-US" altLang="zh-CN" b="0">
                            <a:solidFill>
                              <a:srgbClr val="000000"/>
                            </a:solidFill>
                            <a:latin typeface="Cambria Math" panose="02040503050406030204" pitchFamily="18" charset="0"/>
                          </a:rPr>
                          <m:t>𝑖</m:t>
                        </m:r>
                        <m:r>
                          <a:rPr lang="en-US" altLang="zh-CN" b="0">
                            <a:solidFill>
                              <a:srgbClr val="000000"/>
                            </a:solidFill>
                            <a:latin typeface="Cambria Math" panose="02040503050406030204" pitchFamily="18" charset="0"/>
                          </a:rPr>
                          <m:t>=1</m:t>
                        </m:r>
                      </m:lim>
                    </m:limLow>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𝑡</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𝑡</m:t>
                            </m:r>
                          </m:e>
                        </m:bar>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=374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32_1#656297475?vop=1&amp;pid=6bc65460d&amp;color=0,0,0&amp;bt=1&amp;bbb=1&amp;hb=1"/>
              <p:cNvSpPr>
                <a:spLocks noRot="1" noChangeAspect="1" noMove="1" noResize="1" noEditPoints="1" noAdjustHandles="1" noChangeArrowheads="1" noChangeShapeType="1" noTextEdit="1"/>
              </p:cNvSpPr>
              <p:nvPr/>
            </p:nvSpPr>
            <p:spPr>
              <a:xfrm>
                <a:off x="832104" y="1080000"/>
                <a:ext cx="10533888" cy="2362200"/>
              </a:xfrm>
              <a:prstGeom prst="rect">
                <a:avLst/>
              </a:prstGeom>
              <a:blipFill>
                <a:blip r:embed="rId3"/>
                <a:stretch>
                  <a:fillRect l="-1389" b="-51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33_1#656297475?vop=1&amp;pid=6bc65460d&amp;color=0,0,0&amp;bbb=1&amp;hb=1"/>
              <p:cNvSpPr/>
              <p:nvPr/>
            </p:nvSpPr>
            <p:spPr>
              <a:xfrm>
                <a:off x="832104" y="3431532"/>
                <a:ext cx="10533888" cy="1611059"/>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【解】将</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𝑥</m:t>
                    </m:r>
                  </m:oMath>
                </a14:m>
                <a:r>
                  <a:rPr lang="en-US" altLang="zh-CN" sz="1800" b="0" i="0" dirty="0">
                    <a:solidFill>
                      <a:srgbClr val="FF0000"/>
                    </a:solidFill>
                    <a:latin typeface="微软雅黑" pitchFamily="34" charset="0"/>
                    <a:ea typeface="微软雅黑" pitchFamily="34" charset="-122"/>
                    <a:cs typeface="微软雅黑" pitchFamily="34" charset="-120"/>
                  </a:rPr>
                  <a:t>的值分别代入</a:t>
                </a:r>
                <a14:m>
                  <m:oMath xmlns:m="http://schemas.openxmlformats.org/officeDocument/2006/math">
                    <m:acc>
                      <m:accPr>
                        <m:chr m:val="̂"/>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FF0000"/>
                            </a:solidFill>
                            <a:latin typeface="Cambria Math" pitchFamily="34" charset="0"/>
                            <a:ea typeface="Cambria Math" pitchFamily="34" charset="-122"/>
                            <a:cs typeface="Cambria Math" pitchFamily="34" charset="-120"/>
                          </a:rPr>
                          <m:t>𝑦</m:t>
                        </m:r>
                      </m:e>
                    </m:acc>
                    <m:r>
                      <a:rPr lang="en-US" altLang="zh-CN" sz="1800" b="0" i="0">
                        <a:solidFill>
                          <a:srgbClr val="FF0000"/>
                        </a:solidFill>
                        <a:latin typeface="Cambria Math" pitchFamily="34" charset="0"/>
                        <a:ea typeface="Cambria Math" pitchFamily="34" charset="-122"/>
                        <a:cs typeface="Cambria Math" pitchFamily="34" charset="-120"/>
                      </a:rPr>
                      <m:t>=0.6</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𝑥</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+58.4</m:t>
                    </m:r>
                  </m:oMath>
                </a14:m>
                <a:r>
                  <a:rPr lang="en-US" altLang="zh-CN" sz="1800" b="0" i="0" dirty="0">
                    <a:solidFill>
                      <a:srgbClr val="FF0000"/>
                    </a:solidFill>
                    <a:latin typeface="微软雅黑" pitchFamily="34" charset="0"/>
                    <a:ea typeface="微软雅黑" pitchFamily="34" charset="-122"/>
                    <a:cs typeface="微软雅黑" pitchFamily="34" charset="-120"/>
                  </a:rPr>
                  <a:t>中可得对应</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𝑦</m:t>
                    </m:r>
                  </m:oMath>
                </a14:m>
                <a:r>
                  <a:rPr lang="en-US" altLang="zh-CN" sz="1800" b="0" i="0" dirty="0">
                    <a:solidFill>
                      <a:srgbClr val="FF0000"/>
                    </a:solidFill>
                    <a:latin typeface="微软雅黑" pitchFamily="34" charset="0"/>
                    <a:ea typeface="微软雅黑" pitchFamily="34" charset="-122"/>
                    <a:cs typeface="微软雅黑" pitchFamily="34" charset="-120"/>
                  </a:rPr>
                  <a:t>的估计值分别为59,</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60.8</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63.8</m:t>
                    </m:r>
                  </m:oMath>
                </a14:m>
                <a:r>
                  <a:rPr lang="en-US" altLang="zh-CN" sz="1800" b="0" i="0" dirty="0">
                    <a:solidFill>
                      <a:srgbClr val="FF0000"/>
                    </a:solidFill>
                    <a:latin typeface="微软雅黑" pitchFamily="34" charset="0"/>
                    <a:ea typeface="微软雅黑" pitchFamily="34" charset="-122"/>
                    <a:cs typeface="微软雅黑" pitchFamily="34" charset="-120"/>
                  </a:rPr>
                  <a:t>,68,</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73.4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则</a:t>
                </a:r>
                <a:r>
                  <a:rPr lang="en-US" altLang="zh-CN" sz="1800" b="0" i="0">
                    <a:solidFill>
                      <a:srgbClr val="FF0000"/>
                    </a:solidFill>
                    <a:latin typeface="微软雅黑" pitchFamily="34" charset="0"/>
                    <a:ea typeface="微软雅黑" pitchFamily="34" charset="-122"/>
                    <a:cs typeface="微软雅黑" pitchFamily="34" charset="-120"/>
                  </a:rPr>
                  <a:t>残差平方和为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(59−59</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+(61−60.8</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+(64−63.8</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+(68−68</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+(73−73.4</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=0.24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（提示</a:t>
                </a:r>
                <a:r>
                  <a:rPr lang="en-US" altLang="zh-CN" sz="1800" b="0" i="0">
                    <a:solidFill>
                      <a:srgbClr val="00A0AF"/>
                    </a:solidFill>
                    <a:latin typeface="微软雅黑" pitchFamily="34" charset="0"/>
                    <a:ea typeface="楷体" pitchFamily="34" charset="-122"/>
                    <a:cs typeface="微软雅黑" pitchFamily="34" charset="-120"/>
                  </a:rPr>
                  <a:t>：残</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差</a:t>
                </a:r>
                <a14:m>
                  <m:oMath xmlns:m="http://schemas.openxmlformats.org/officeDocument/2006/math">
                    <m:sSub>
                      <m:sSubPr>
                        <m:ctrlPr>
                          <a:rPr lang="en-US" altLang="zh-CN" sz="1800" b="0" i="1" dirty="0">
                            <a:solidFill>
                              <a:srgbClr val="00A0AF"/>
                            </a:solidFill>
                            <a:latin typeface="Cambria Math" panose="02040503050406030204" pitchFamily="18" charset="0"/>
                            <a:ea typeface="楷体" pitchFamily="34" charset="-122"/>
                            <a:cs typeface="楷体" pitchFamily="34" charset="-120"/>
                          </a:rPr>
                        </m:ctrlPr>
                      </m:sSubPr>
                      <m:e>
                        <m:acc>
                          <m:accPr>
                            <m:chr m:val="̂"/>
                            <m:ctrlPr>
                              <a:rPr lang="en-US" altLang="zh-CN" sz="1800" b="0" i="1" dirty="0">
                                <a:solidFill>
                                  <a:srgbClr val="00A0AF"/>
                                </a:solidFill>
                                <a:latin typeface="Cambria Math" panose="02040503050406030204" pitchFamily="18" charset="0"/>
                                <a:ea typeface="楷体" pitchFamily="34" charset="-122"/>
                                <a:cs typeface="楷体" pitchFamily="34" charset="-120"/>
                              </a:rPr>
                            </m:ctrlPr>
                          </m:accPr>
                          <m:e>
                            <m:r>
                              <a:rPr lang="en-US" altLang="zh-CN" sz="1800" b="0" i="0">
                                <a:solidFill>
                                  <a:srgbClr val="00A0AF"/>
                                </a:solidFill>
                                <a:latin typeface="Cambria Math" pitchFamily="34" charset="0"/>
                                <a:ea typeface="Cambria Math" pitchFamily="34" charset="-122"/>
                                <a:cs typeface="Cambria Math" pitchFamily="34" charset="-120"/>
                              </a:rPr>
                              <m:t>𝑒</m:t>
                            </m:r>
                          </m:e>
                        </m:acc>
                      </m:e>
                      <m:sub>
                        <m:r>
                          <a:rPr lang="en-US" altLang="zh-CN" sz="1800" b="0" i="0">
                            <a:solidFill>
                              <a:srgbClr val="00A0AF"/>
                            </a:solidFill>
                            <a:latin typeface="Cambria Math" pitchFamily="34" charset="0"/>
                            <a:ea typeface="Cambria Math" pitchFamily="34" charset="-122"/>
                            <a:cs typeface="Cambria Math" pitchFamily="34" charset="-120"/>
                          </a:rPr>
                          <m:t>𝑖</m:t>
                        </m:r>
                      </m:sub>
                    </m:sSub>
                    <m:r>
                      <a:rPr lang="en-US" altLang="zh-CN" sz="1800" b="0" i="0">
                        <a:solidFill>
                          <a:srgbClr val="00A0AF"/>
                        </a:solidFill>
                        <a:latin typeface="Cambria Math" pitchFamily="34" charset="0"/>
                        <a:ea typeface="Cambria Math" pitchFamily="34" charset="-122"/>
                        <a:cs typeface="Cambria Math" pitchFamily="34" charset="-120"/>
                      </a:rPr>
                      <m:t>=</m:t>
                    </m:r>
                    <m:sSub>
                      <m:sSubPr>
                        <m:ctrlPr>
                          <a:rPr lang="en-US" altLang="zh-CN" sz="1800" b="0" i="1" dirty="0">
                            <a:solidFill>
                              <a:srgbClr val="00A0AF"/>
                            </a:solidFill>
                            <a:latin typeface="Cambria Math" panose="02040503050406030204" pitchFamily="18" charset="0"/>
                            <a:ea typeface="楷体" pitchFamily="34" charset="-122"/>
                            <a:cs typeface="楷体" pitchFamily="34" charset="-120"/>
                          </a:rPr>
                        </m:ctrlPr>
                      </m:sSubPr>
                      <m:e>
                        <m:r>
                          <a:rPr lang="en-US" altLang="zh-CN" sz="1800" b="0" i="0">
                            <a:solidFill>
                              <a:srgbClr val="00A0AF"/>
                            </a:solidFill>
                            <a:latin typeface="Cambria Math" pitchFamily="34" charset="0"/>
                            <a:ea typeface="Cambria Math" pitchFamily="34" charset="-122"/>
                            <a:cs typeface="Cambria Math" pitchFamily="34" charset="-120"/>
                          </a:rPr>
                          <m:t>𝑦</m:t>
                        </m:r>
                      </m:e>
                      <m:sub>
                        <m:r>
                          <a:rPr lang="en-US" altLang="zh-CN" sz="1800" b="0" i="0">
                            <a:solidFill>
                              <a:srgbClr val="00A0AF"/>
                            </a:solidFill>
                            <a:latin typeface="Cambria Math" pitchFamily="34" charset="0"/>
                            <a:ea typeface="Cambria Math" pitchFamily="34" charset="-122"/>
                            <a:cs typeface="Cambria Math" pitchFamily="34" charset="-120"/>
                          </a:rPr>
                          <m:t>𝑖</m:t>
                        </m:r>
                      </m:sub>
                    </m:sSub>
                    <m:r>
                      <a:rPr lang="en-US" altLang="zh-CN" sz="1800" b="0" i="0">
                        <a:solidFill>
                          <a:srgbClr val="00A0AF"/>
                        </a:solidFill>
                        <a:latin typeface="Cambria Math" pitchFamily="34" charset="0"/>
                        <a:ea typeface="Cambria Math" pitchFamily="34" charset="-122"/>
                        <a:cs typeface="Cambria Math" pitchFamily="34" charset="-120"/>
                      </a:rPr>
                      <m:t>−</m:t>
                    </m:r>
                    <m:sSub>
                      <m:sSubPr>
                        <m:ctrlPr>
                          <a:rPr lang="en-US" altLang="zh-CN" sz="1800" b="0" i="1" dirty="0">
                            <a:solidFill>
                              <a:srgbClr val="00A0AF"/>
                            </a:solidFill>
                            <a:latin typeface="Cambria Math" panose="02040503050406030204" pitchFamily="18" charset="0"/>
                            <a:ea typeface="楷体" pitchFamily="34" charset="-122"/>
                            <a:cs typeface="楷体" pitchFamily="34" charset="-120"/>
                          </a:rPr>
                        </m:ctrlPr>
                      </m:sSubPr>
                      <m:e>
                        <m:acc>
                          <m:accPr>
                            <m:chr m:val="̂"/>
                            <m:ctrlPr>
                              <a:rPr lang="en-US" altLang="zh-CN" sz="1800" b="0" i="1" dirty="0">
                                <a:solidFill>
                                  <a:srgbClr val="00A0AF"/>
                                </a:solidFill>
                                <a:latin typeface="Cambria Math" panose="02040503050406030204" pitchFamily="18" charset="0"/>
                                <a:ea typeface="楷体" pitchFamily="34" charset="-122"/>
                                <a:cs typeface="楷体" pitchFamily="34" charset="-120"/>
                              </a:rPr>
                            </m:ctrlPr>
                          </m:accPr>
                          <m:e>
                            <m:r>
                              <a:rPr lang="en-US" altLang="zh-CN" sz="1800" b="0" i="0">
                                <a:solidFill>
                                  <a:srgbClr val="00A0AF"/>
                                </a:solidFill>
                                <a:latin typeface="Cambria Math" pitchFamily="34" charset="0"/>
                                <a:ea typeface="Cambria Math" pitchFamily="34" charset="-122"/>
                                <a:cs typeface="Cambria Math" pitchFamily="34" charset="-120"/>
                              </a:rPr>
                              <m:t>𝑦</m:t>
                            </m:r>
                          </m:e>
                        </m:acc>
                      </m:e>
                      <m:sub>
                        <m:r>
                          <a:rPr lang="en-US" altLang="zh-CN" sz="1800" b="0" i="0">
                            <a:solidFill>
                              <a:srgbClr val="00A0AF"/>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,即用观测值减去预测值）</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因为</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0.24&lt;0.5</m:t>
                    </m:r>
                  </m:oMath>
                </a14:m>
                <a:r>
                  <a:rPr lang="en-US" altLang="zh-CN" b="0" i="0" dirty="0">
                    <a:solidFill>
                      <a:srgbClr val="FF0000"/>
                    </a:solidFill>
                    <a:latin typeface="微软雅黑" pitchFamily="34" charset="0"/>
                    <a:ea typeface="微软雅黑" pitchFamily="34" charset="-122"/>
                    <a:cs typeface="微软雅黑" pitchFamily="34" charset="-120"/>
                  </a:rPr>
                  <a:t>,所以经验回归方程</a:t>
                </a:r>
                <a14:m>
                  <m:oMath xmlns:m="http://schemas.openxmlformats.org/officeDocument/2006/math">
                    <m:acc>
                      <m:accPr>
                        <m:chr m:val="̂"/>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accPr>
                      <m:e>
                        <m:r>
                          <a:rPr lang="en-US" altLang="zh-CN" b="0" i="0">
                            <a:solidFill>
                              <a:srgbClr val="FF0000"/>
                            </a:solidFill>
                            <a:latin typeface="Cambria Math" pitchFamily="34" charset="0"/>
                            <a:ea typeface="Cambria Math" pitchFamily="34" charset="-122"/>
                            <a:cs typeface="Cambria Math" pitchFamily="34" charset="-120"/>
                          </a:rPr>
                          <m:t>𝑦</m:t>
                        </m:r>
                      </m:e>
                    </m:acc>
                    <m:r>
                      <a:rPr lang="en-US" altLang="zh-CN" b="0" i="0">
                        <a:solidFill>
                          <a:srgbClr val="FF0000"/>
                        </a:solidFill>
                        <a:latin typeface="Cambria Math" pitchFamily="34" charset="0"/>
                        <a:ea typeface="Cambria Math" pitchFamily="34" charset="-122"/>
                        <a:cs typeface="Cambria Math" pitchFamily="34" charset="-120"/>
                      </a:rPr>
                      <m:t>=0.6</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b="0" i="0">
                            <a:solidFill>
                              <a:srgbClr val="FF0000"/>
                            </a:solidFill>
                            <a:latin typeface="Cambria Math" pitchFamily="34" charset="0"/>
                            <a:ea typeface="Cambria Math" pitchFamily="34" charset="-122"/>
                            <a:cs typeface="Cambria Math" pitchFamily="34" charset="-120"/>
                          </a:rPr>
                          <m:t>𝑥</m:t>
                        </m:r>
                      </m:e>
                      <m:sup>
                        <m:r>
                          <a:rPr lang="en-US" altLang="zh-CN" b="0" i="0">
                            <a:solidFill>
                              <a:srgbClr val="FF0000"/>
                            </a:solidFill>
                            <a:latin typeface="Cambria Math" pitchFamily="34" charset="0"/>
                            <a:ea typeface="Cambria Math" pitchFamily="34" charset="-122"/>
                            <a:cs typeface="Cambria Math" pitchFamily="34" charset="-120"/>
                          </a:rPr>
                          <m:t>2</m:t>
                        </m:r>
                      </m:sup>
                    </m:sSup>
                    <m:r>
                      <a:rPr lang="en-US" altLang="zh-CN" b="0" i="0">
                        <a:solidFill>
                          <a:srgbClr val="FF0000"/>
                        </a:solidFill>
                        <a:latin typeface="Cambria Math" pitchFamily="34" charset="0"/>
                        <a:ea typeface="Cambria Math" pitchFamily="34" charset="-122"/>
                        <a:cs typeface="Cambria Math" pitchFamily="34" charset="-120"/>
                      </a:rPr>
                      <m:t>+58.4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的拟合效果符合要求.</a:t>
                </a:r>
                <a:endParaRPr lang="en-US" altLang="zh-CN" dirty="0"/>
              </a:p>
            </p:txBody>
          </p:sp>
        </mc:Choice>
        <mc:Fallback>
          <p:sp>
            <p:nvSpPr>
              <p:cNvPr id="3" name="QO_5_AN.33_1#656297475?vop=1&amp;pid=6bc65460d&amp;color=0,0,0&amp;bbb=1&amp;hb=1"/>
              <p:cNvSpPr>
                <a:spLocks noRot="1" noChangeAspect="1" noMove="1" noResize="1" noEditPoints="1" noAdjustHandles="1" noChangeArrowheads="1" noChangeShapeType="1" noTextEdit="1"/>
              </p:cNvSpPr>
              <p:nvPr/>
            </p:nvSpPr>
            <p:spPr>
              <a:xfrm>
                <a:off x="832104" y="3431532"/>
                <a:ext cx="10533888" cy="1611059"/>
              </a:xfrm>
              <a:prstGeom prst="rect">
                <a:avLst/>
              </a:prstGeom>
              <a:blipFill>
                <a:blip r:embed="rId4"/>
                <a:stretch>
                  <a:fillRect l="-1389" r="-1447"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e3b55d08a.fixed?pid=2efe52f8c&amp;color=195,214,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第八章</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成对数据的统计分析</a:t>
            </a:r>
            <a:endParaRPr lang="en-US" altLang="zh-CN" sz="4400" dirty="0"/>
          </a:p>
        </p:txBody>
      </p:sp>
      <p:sp>
        <p:nvSpPr>
          <p:cNvPr id="3" name="C_2_BD#e3b55d08a.fixed?pid=2efe52f8c&amp;color=255,255,255&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8.2</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一元线性回归模型及其应用</a:t>
            </a:r>
            <a:endParaRPr lang="en-US" altLang="zh-CN" sz="32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3_BD#29e32a884.fixed?pid=e3b55d08a&amp;color=195,214,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8.1+8.2节测上分</a:t>
            </a:r>
            <a:endParaRPr lang="en-US" altLang="zh-CN" sz="4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4_BD.1_1#cde025956?vop=1&amp;pid=29e32a884&amp;color=0,0,0&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在一般情况下，</a:t>
            </a:r>
            <a:r>
              <a:rPr lang="en-US" altLang="zh-CN" sz="1800" b="0" i="0">
                <a:solidFill>
                  <a:srgbClr val="000000"/>
                </a:solidFill>
                <a:latin typeface="微软雅黑" pitchFamily="34" charset="0"/>
                <a:ea typeface="微软雅黑" pitchFamily="34" charset="-122"/>
                <a:cs typeface="微软雅黑" pitchFamily="34" charset="-120"/>
              </a:rPr>
              <a:t>下列各组的两个变量呈正相关的是(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4_AN.2_1#cde025956.bracket?vop=1&amp;pid=29e32a884&amp;color=0,0,0&amp;vpa=1"/>
          <p:cNvSpPr/>
          <p:nvPr/>
        </p:nvSpPr>
        <p:spPr>
          <a:xfrm>
            <a:off x="6347873"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4_BD.1_2#cde025956.choices?vop=1&amp;pid=29e32a884&amp;color=0,0,0&amp;bbb=1"/>
          <p:cNvSpPr/>
          <p:nvPr/>
        </p:nvSpPr>
        <p:spPr>
          <a:xfrm>
            <a:off x="832104" y="149402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某商品的销售价格与销售量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汽车匀速行驶时的路程与时间</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气温与冷饮的销售量</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人的年龄与视力</a:t>
            </a:r>
            <a:endParaRPr lang="en-US" altLang="zh-CN" sz="1800" dirty="0"/>
          </a:p>
        </p:txBody>
      </p:sp>
      <p:sp>
        <p:nvSpPr>
          <p:cNvPr id="5" name="QC_4_AS.3_1#cde025956?vop=1&amp;pid=29e32a884&amp;color=0,0,0&amp;bbb=1"/>
          <p:cNvSpPr/>
          <p:nvPr/>
        </p:nvSpPr>
        <p:spPr>
          <a:xfrm>
            <a:off x="832104" y="2313805"/>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【解析】对于A,某商品的销售价格与销售量呈负相关,故A错误；</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B,汽车匀速行驶时的路程与时间是函数关系,故B错误；</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C,气温与冷饮的销售量呈正相关,故C正确；</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D,人的年龄与视力呈负相关,故D错误.故选C.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_1#9e4073750?vop=1&amp;pid=29e32a884&amp;color=0,0,0&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已知甲、乙、丙、丁四组数据变量间对应的样本相关系数分别为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−0.92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0.46</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0.79</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0.85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则(</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4_BD.4_1#9e4073750?vop=1&amp;pid=29e32a884&amp;color=0,0,0&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r="-637" b="-40678"/>
                </a:stretch>
              </a:blipFill>
              <a:ln/>
            </p:spPr>
            <p:txBody>
              <a:bodyPr/>
              <a:lstStyle/>
              <a:p>
                <a:r>
                  <a:rPr lang="zh-CN" altLang="en-US">
                    <a:noFill/>
                  </a:rPr>
                  <a:t> </a:t>
                </a:r>
              </a:p>
            </p:txBody>
          </p:sp>
        </mc:Fallback>
      </mc:AlternateContent>
      <p:sp>
        <p:nvSpPr>
          <p:cNvPr id="3" name="QC_4_AN.5_1#9e4073750.bracket?vop=1&amp;pid=29e32a884&amp;color=0,0,0&amp;vpa=2"/>
          <p:cNvSpPr/>
          <p:nvPr/>
        </p:nvSpPr>
        <p:spPr>
          <a:xfrm>
            <a:off x="10748422"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4_BD.4_2#9e4073750.choices?vop=1&amp;pid=29e32a884&amp;color=0,0,0&amp;bbb=1"/>
          <p:cNvSpPr/>
          <p:nvPr/>
        </p:nvSpPr>
        <p:spPr>
          <a:xfrm>
            <a:off x="832104" y="144703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甲组数据变量间的线性相关程度最强</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乙组数据变量间的线性相关程度最强</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丙组数据变量间的线性相关程度最强</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丁组数据变量间的线性相关程度最强</a:t>
            </a:r>
            <a:endParaRPr lang="en-US" altLang="zh-CN" sz="1800" dirty="0"/>
          </a:p>
        </p:txBody>
      </p:sp>
      <mc:AlternateContent xmlns:mc="http://schemas.openxmlformats.org/markup-compatibility/2006">
        <mc:Choice xmlns:a14="http://schemas.microsoft.com/office/drawing/2010/main" Requires="a14">
          <p:sp>
            <p:nvSpPr>
              <p:cNvPr id="5" name="QC_4_AS.6_1#9e4073750?vop=1&amp;pid=29e32a884&amp;color=0,0,0&amp;bbb=1&amp;hb=1"/>
              <p:cNvSpPr/>
              <p:nvPr/>
            </p:nvSpPr>
            <p:spPr>
              <a:xfrm>
                <a:off x="832104" y="2228715"/>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【解析】设变量间的线性相关系数为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越接近1时,相关程度越强</a:t>
                </a:r>
                <a:r>
                  <a:rPr lang="en-US" altLang="zh-CN" sz="1800" b="0" i="0">
                    <a:solidFill>
                      <a:srgbClr val="000000"/>
                    </a:solidFill>
                    <a:latin typeface="微软雅黑" pitchFamily="34" charset="0"/>
                    <a:ea typeface="微软雅黑" pitchFamily="34" charset="-122"/>
                    <a:cs typeface="微软雅黑" pitchFamily="34" charset="-120"/>
                  </a:rPr>
                  <a:t>,因为</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|−0.92|&gt;|0.85|&gt;|0.79|&gt;|0.46|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,所以甲组数据变量间的线性相关程度最强.故选A.</a:t>
                </a:r>
                <a:endParaRPr lang="en-US" altLang="zh-CN" dirty="0"/>
              </a:p>
            </p:txBody>
          </p:sp>
        </mc:Choice>
        <mc:Fallback>
          <p:sp>
            <p:nvSpPr>
              <p:cNvPr id="5" name="QC_4_AS.6_1#9e4073750?vop=1&amp;pid=29e32a884&amp;color=0,0,0&amp;bbb=1&amp;hb=1"/>
              <p:cNvSpPr>
                <a:spLocks noRot="1" noChangeAspect="1" noMove="1" noResize="1" noEditPoints="1" noAdjustHandles="1" noChangeArrowheads="1" noChangeShapeType="1" noTextEdit="1"/>
              </p:cNvSpPr>
              <p:nvPr/>
            </p:nvSpPr>
            <p:spPr>
              <a:xfrm>
                <a:off x="832104" y="2228715"/>
                <a:ext cx="10533888" cy="773430"/>
              </a:xfrm>
              <a:prstGeom prst="rect">
                <a:avLst/>
              </a:prstGeom>
              <a:blipFill>
                <a:blip r:embed="rId4"/>
                <a:stretch>
                  <a:fillRect l="-1389"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7_1#c331ada96?vop=1&amp;pid=29e32a884&amp;color=0,0,0&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对于变量</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x</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y</m:t>
                    </m:r>
                  </m:oMath>
                </a14:m>
                <a:r>
                  <a:rPr lang="en-US" altLang="zh-CN" sz="1800" b="0" i="0" dirty="0">
                    <a:solidFill>
                      <a:srgbClr val="000000"/>
                    </a:solidFill>
                    <a:latin typeface="微软雅黑" pitchFamily="34" charset="0"/>
                    <a:ea typeface="微软雅黑" pitchFamily="34" charset="-122"/>
                    <a:cs typeface="微软雅黑" pitchFamily="34" charset="-120"/>
                  </a:rPr>
                  <a:t>有以下四个散点图，由这四个散点图可以判断变量</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x</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y</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呈负相关的是(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4_BD.7_1#c331ada96?vop=1&amp;pid=29e32a884&amp;color=0,0,0&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p:sp>
        <p:nvSpPr>
          <p:cNvPr id="3" name="QC_4_AN.8_1#c331ada96.bracket?vop=1&amp;pid=29e32a884&amp;color=0,0,0&amp;vpa=3"/>
          <p:cNvSpPr/>
          <p:nvPr/>
        </p:nvSpPr>
        <p:spPr>
          <a:xfrm>
            <a:off x="9545097"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4_BD.7_2#c331ada96.choices?vop=1&amp;pid=29e32a884&amp;color=0,0,0&amp;bbb=1"/>
          <p:cNvSpPr/>
          <p:nvPr/>
        </p:nvSpPr>
        <p:spPr>
          <a:xfrm>
            <a:off x="832104" y="1577840"/>
            <a:ext cx="10531904" cy="1356487"/>
          </a:xfrm>
          <a:prstGeom prst="rect">
            <a:avLst/>
          </a:prstGeom>
          <a:noFill/>
          <a:ln/>
        </p:spPr>
        <p:txBody>
          <a:bodyPr wrap="none" lIns="0" tIns="0" rIns="0" bIns="0" rtlCol="0" anchor="t"/>
          <a:lstStyle/>
          <a:p>
            <a:pPr latinLnBrk="1">
              <a:lnSpc>
                <a:spcPts val="12100"/>
              </a:lnSpc>
              <a:tabLst>
                <a:tab pos="2699651" algn="l"/>
                <a:tab pos="5373902" algn="l"/>
                <a:tab pos="804815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67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a:solidFill>
                  <a:srgbClr val="000000"/>
                </a:solidFill>
                <a:latin typeface="SimSun" pitchFamily="34" charset="0"/>
                <a:ea typeface="SimSun" pitchFamily="34" charset="-122"/>
                <a:cs typeface="SimSun" pitchFamily="34" charset="-120"/>
              </a:rPr>
              <a:t> </a:t>
            </a:r>
            <a:r>
              <a:rPr lang="en-US" altLang="zh-CN"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4_BD.7_2#c331ada96.choice_image?vop=1&amp;pid=29e32a884&amp;color=0,0,0&amp;tib=255,255,255&amp;ii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70337" y="1572824"/>
            <a:ext cx="1298448"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4_BD.7_2#c331ada96.choice_image?vop=1&amp;pid=29e32a884&amp;color=0,0,0&amp;tib=255,255,255&amp;iip=2"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852259" y="1572824"/>
            <a:ext cx="1298448"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4_BD.7_2#c331ada96.choice_image?vop=1&amp;pid=29e32a884&amp;color=0,0,0&amp;tib=255,255,255&amp;iip=3"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536405" y="1572824"/>
            <a:ext cx="1298448"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4_BD.7_2#c331ada96.choice_image?vop=1&amp;pid=29e32a884&amp;color=0,0,0&amp;tib=255,255,255&amp;iip=4"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217121" y="1572824"/>
            <a:ext cx="1298448" cy="136245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C_4_AS.9_1#c331ada96?vop=1&amp;pid=29e32a884&amp;color=0,0,0&amp;bbb=1"/>
          <p:cNvSpPr/>
          <p:nvPr/>
        </p:nvSpPr>
        <p:spPr>
          <a:xfrm>
            <a:off x="832104" y="2944677"/>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【解析】对于A,各点分布没有明显相关性,不符；</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B,各点分布在一条直线附近,且有负相关性,符合；</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C,各点分布在一条抛物线附近,变量之间先呈正相关,后呈负相关,不符；</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D,各点分布在一条直线附近,且有正相关性,不符.故选B.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bg/>
                                          </p:spTgt>
                                        </p:tgtEl>
                                        <p:attrNameLst>
                                          <p:attrName>style.visibility</p:attrName>
                                        </p:attrNameLst>
                                      </p:cBhvr>
                                      <p:to>
                                        <p:strVal val="visible"/>
                                      </p:to>
                                    </p:set>
                                    <p:anim calcmode="lin" valueType="num">
                                      <p:cBhvr additive="base">
                                        <p:cTn id="1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9">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anim calcmode="lin" valueType="num">
                                      <p:cBhvr additive="base">
                                        <p:cTn id="2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
                                            <p:txEl>
                                              <p:pRg st="3" end="3"/>
                                            </p:txEl>
                                          </p:spTgt>
                                        </p:tgtEl>
                                        <p:attrNameLst>
                                          <p:attrName>style.visibility</p:attrName>
                                        </p:attrNameLst>
                                      </p:cBhvr>
                                      <p:to>
                                        <p:strVal val="visible"/>
                                      </p:to>
                                    </p:set>
                                    <p:anim calcmode="lin" valueType="num">
                                      <p:cBhvr additive="base">
                                        <p:cTn id="33"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QC_4_BD.10_1#af34ab975?htil=1&amp;vop=1&amp;pid=29e32a884&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91568" y="1080000"/>
            <a:ext cx="1747401" cy="1170939"/>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10_2#af34ab975?htil=1&amp;vop=1&amp;pid=29e32a884&amp;color=0,0,0&amp;bt=1&amp;bbb=1&amp;hb=1&amp;hs=1"/>
              <p:cNvSpPr/>
              <p:nvPr/>
            </p:nvSpPr>
            <p:spPr>
              <a:xfrm>
                <a:off x="832104" y="1092699"/>
                <a:ext cx="8677656" cy="780542"/>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如图为根据某组成对数据绘制的散点图及最小二乘法得到的经验回归直线1（</a:t>
                </a:r>
                <a:r>
                  <a:rPr lang="en-US" altLang="zh-CN" sz="1800" b="0" i="0">
                    <a:solidFill>
                      <a:srgbClr val="000000"/>
                    </a:solidFill>
                    <a:latin typeface="微软雅黑" pitchFamily="34" charset="0"/>
                    <a:ea typeface="微软雅黑" pitchFamily="34" charset="-122"/>
                    <a:cs typeface="微软雅黑" pitchFamily="34" charset="-120"/>
                  </a:rPr>
                  <a:t>实线）</a:t>
                </a:r>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与经验回归曲线</a:t>
                </a:r>
                <a:r>
                  <a:rPr lang="en-US" altLang="zh-CN" b="0" i="0" dirty="0">
                    <a:solidFill>
                      <a:srgbClr val="000000"/>
                    </a:solidFill>
                    <a:latin typeface="微软雅黑" pitchFamily="34" charset="0"/>
                    <a:ea typeface="微软雅黑" pitchFamily="34" charset="-122"/>
                    <a:cs typeface="微软雅黑" pitchFamily="34" charset="-120"/>
                  </a:rPr>
                  <a:t>2（虚线），并分别计算了两模型的决定系数</a:t>
                </a:r>
                <a14:m>
                  <m:oMath xmlns:m="http://schemas.openxmlformats.org/officeDocument/2006/math">
                    <m:sSubSup>
                      <m:sSubSupPr>
                        <m:ctrlPr>
                          <a:rPr lang="en-US" altLang="zh-CN" b="0">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0" i="0">
                            <a:solidFill>
                              <a:srgbClr val="000000"/>
                            </a:solidFill>
                            <a:latin typeface="Cambria Math" pitchFamily="34" charset="0"/>
                            <a:ea typeface="Cambria Math" pitchFamily="34" charset="-122"/>
                            <a:cs typeface="Cambria Math" pitchFamily="34" charset="-120"/>
                          </a:rPr>
                          <m:t>1</m:t>
                        </m:r>
                      </m:sub>
                      <m:sup>
                        <m:r>
                          <a:rPr lang="en-US" altLang="zh-CN" b="0" i="0">
                            <a:solidFill>
                              <a:srgbClr val="000000"/>
                            </a:solidFill>
                            <a:latin typeface="Cambria Math" pitchFamily="34" charset="0"/>
                            <a:ea typeface="Cambria Math" pitchFamily="34" charset="-122"/>
                            <a:cs typeface="Cambria Math" pitchFamily="34" charset="-120"/>
                          </a:rPr>
                          <m:t>2</m:t>
                        </m:r>
                      </m:sup>
                    </m:sSubSup>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b="0">
                            <a:solidFill>
                              <a:srgbClr val="000000"/>
                            </a:solidFill>
                            <a:latin typeface="Cambria Math" panose="02040503050406030204" pitchFamily="18" charset="0"/>
                            <a:ea typeface="Cambria Math" pitchFamily="34" charset="-122"/>
                            <a:cs typeface="Cambria Math" pitchFamily="34" charset="-120"/>
                          </a:rPr>
                        </m:ctrlPr>
                      </m:sSubSupPr>
                      <m:e>
                        <m:r>
                          <a:rPr lang="en-US" altLang="zh-CN" b="0" i="0">
                            <a:solidFill>
                              <a:srgbClr val="000000"/>
                            </a:solidFill>
                            <a:latin typeface="Cambria Math" pitchFamily="34" charset="0"/>
                            <a:ea typeface="Cambria Math" pitchFamily="34" charset="-122"/>
                            <a:cs typeface="Cambria Math" pitchFamily="34" charset="-120"/>
                          </a:rPr>
                          <m:t>𝑅</m:t>
                        </m:r>
                      </m:e>
                      <m:sub>
                        <m:r>
                          <a:rPr lang="en-US" altLang="zh-CN" b="0" i="0">
                            <a:solidFill>
                              <a:srgbClr val="000000"/>
                            </a:solidFill>
                            <a:latin typeface="Cambria Math" pitchFamily="34" charset="0"/>
                            <a:ea typeface="Cambria Math" pitchFamily="34" charset="-122"/>
                            <a:cs typeface="Cambria Math" pitchFamily="34" charset="-120"/>
                          </a:rPr>
                          <m:t>2</m:t>
                        </m:r>
                      </m:sub>
                      <m:sup>
                        <m:r>
                          <a:rPr lang="en-US" altLang="zh-CN"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10_2#af34ab975?htil=1&amp;vop=1&amp;pid=29e32a884&amp;color=0,0,0&amp;bt=1&amp;bbb=1&amp;hb=1&amp;hs=1"/>
              <p:cNvSpPr>
                <a:spLocks noRot="1" noChangeAspect="1" noMove="1" noResize="1" noEditPoints="1" noAdjustHandles="1" noChangeArrowheads="1" noChangeShapeType="1" noTextEdit="1"/>
              </p:cNvSpPr>
              <p:nvPr/>
            </p:nvSpPr>
            <p:spPr>
              <a:xfrm>
                <a:off x="832104" y="1092699"/>
                <a:ext cx="8677656" cy="780542"/>
              </a:xfrm>
              <a:prstGeom prst="rect">
                <a:avLst/>
              </a:prstGeom>
              <a:blipFill>
                <a:blip r:embed="rId4"/>
                <a:stretch>
                  <a:fillRect l="-1687" r="-1757" b="-18750"/>
                </a:stretch>
              </a:blipFill>
              <a:ln/>
            </p:spPr>
            <p:txBody>
              <a:bodyPr/>
              <a:lstStyle/>
              <a:p>
                <a:r>
                  <a:rPr lang="zh-CN" altLang="en-US">
                    <a:noFill/>
                  </a:rPr>
                  <a:t> </a:t>
                </a:r>
              </a:p>
            </p:txBody>
          </p:sp>
        </mc:Fallback>
      </mc:AlternateContent>
      <p:sp>
        <p:nvSpPr>
          <p:cNvPr id="4" name="QC_4_AN.11_1#af34ab975.bracket?vop=1&amp;pid=29e32a884&amp;color=0,0,0&amp;vpa=4"/>
          <p:cNvSpPr/>
          <p:nvPr/>
        </p:nvSpPr>
        <p:spPr>
          <a:xfrm>
            <a:off x="8123206" y="1503798"/>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5" name="QC_4_BD.10_3#af34ab975.choices?htil=1&amp;vop=1&amp;pid=29e32a884&amp;color=0,0,0&amp;bbb=1&amp;hs=1"/>
              <p:cNvSpPr/>
              <p:nvPr/>
            </p:nvSpPr>
            <p:spPr>
              <a:xfrm>
                <a:off x="832104" y="1923722"/>
                <a:ext cx="8677656" cy="356934"/>
              </a:xfrm>
              <a:prstGeom prst="rect">
                <a:avLst/>
              </a:prstGeom>
              <a:noFill/>
              <a:ln/>
            </p:spPr>
            <p:txBody>
              <a:bodyPr wrap="none" lIns="0" tIns="0" rIns="0" bIns="0" rtlCol="0" anchor="t"/>
              <a:lstStyle/>
              <a:p>
                <a:pPr latinLnBrk="1">
                  <a:lnSpc>
                    <a:spcPts val="3200"/>
                  </a:lnSpc>
                  <a:tabLst>
                    <a:tab pos="2232914" algn="l"/>
                    <a:tab pos="4440428" algn="l"/>
                    <a:tab pos="666064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&gt;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&gt;1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&gt;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&gt;1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&lt;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&lt;1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&lt;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&lt;1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10_3#af34ab975.choices?htil=1&amp;vop=1&amp;pid=29e32a884&amp;color=0,0,0&amp;bbb=1&amp;hs=1"/>
              <p:cNvSpPr>
                <a:spLocks noRot="1" noChangeAspect="1" noMove="1" noResize="1" noEditPoints="1" noAdjustHandles="1" noChangeArrowheads="1" noChangeShapeType="1" noTextEdit="1"/>
              </p:cNvSpPr>
              <p:nvPr/>
            </p:nvSpPr>
            <p:spPr>
              <a:xfrm>
                <a:off x="832104" y="1923722"/>
                <a:ext cx="8677656" cy="356934"/>
              </a:xfrm>
              <a:prstGeom prst="rect">
                <a:avLst/>
              </a:prstGeom>
              <a:blipFill>
                <a:blip r:embed="rId5"/>
                <a:stretch>
                  <a:fillRect l="-1687"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12_1#af34ab975?vop=1&amp;pid=29e32a884&amp;color=0,0,0&amp;bbb=1&amp;hs=1"/>
              <p:cNvSpPr/>
              <p:nvPr/>
            </p:nvSpPr>
            <p:spPr>
              <a:xfrm>
                <a:off x="832104" y="2322629"/>
                <a:ext cx="10533888" cy="363157"/>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【解析】由题图可知,曲线2更贴近散点的趋势,拟合效果更好,故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0&lt;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&lt;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𝑅</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&lt;1</m:t>
                    </m:r>
                  </m:oMath>
                </a14:m>
                <a:r>
                  <a:rPr lang="en-US" altLang="zh-CN" sz="1800" b="0" i="0" dirty="0">
                    <a:solidFill>
                      <a:srgbClr val="000000"/>
                    </a:solidFill>
                    <a:latin typeface="微软雅黑" pitchFamily="34" charset="0"/>
                    <a:ea typeface="微软雅黑" pitchFamily="34" charset="-122"/>
                    <a:cs typeface="微软雅黑" pitchFamily="34" charset="-120"/>
                  </a:rPr>
                  <a:t>.故选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C_4_AS.12_1#af34ab975?vop=1&amp;pid=29e32a884&amp;color=0,0,0&amp;bbb=1&amp;hs=1"/>
              <p:cNvSpPr>
                <a:spLocks noRot="1" noChangeAspect="1" noMove="1" noResize="1" noEditPoints="1" noAdjustHandles="1" noChangeArrowheads="1" noChangeShapeType="1" noTextEdit="1"/>
              </p:cNvSpPr>
              <p:nvPr/>
            </p:nvSpPr>
            <p:spPr>
              <a:xfrm>
                <a:off x="832104" y="2322629"/>
                <a:ext cx="10533888" cy="363157"/>
              </a:xfrm>
              <a:prstGeom prst="rect">
                <a:avLst/>
              </a:prstGeom>
              <a:blipFill>
                <a:blip r:embed="rId6"/>
                <a:stretch>
                  <a:fillRect l="-1389" b="-383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BD.13_1#5e5e8f1e2?vop=1&amp;pid=29e32a884&amp;color=0,0,0&amp;bt=1&amp;bbb=1&amp;hb=1"/>
          <p:cNvSpPr/>
          <p:nvPr/>
        </p:nvSpPr>
        <p:spPr>
          <a:xfrm>
            <a:off x="832104" y="1080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某食品研究部门为了解一种酒品的储藏年份与芳香度之间的相关关系</a:t>
            </a:r>
            <a:r>
              <a:rPr lang="en-US" altLang="zh-CN" sz="1800" b="0" i="0">
                <a:solidFill>
                  <a:srgbClr val="000000"/>
                </a:solidFill>
                <a:latin typeface="微软雅黑" pitchFamily="34" charset="0"/>
                <a:ea typeface="微软雅黑" pitchFamily="34" charset="-122"/>
                <a:cs typeface="微软雅黑" pitchFamily="34" charset="-120"/>
              </a:rPr>
              <a:t>，在市场上收集到了一部分不同</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年份的该酒品</a:t>
            </a:r>
            <a:r>
              <a:rPr lang="en-US" altLang="zh-CN" b="0" i="0" dirty="0">
                <a:solidFill>
                  <a:srgbClr val="000000"/>
                </a:solidFill>
                <a:latin typeface="微软雅黑" pitchFamily="34" charset="0"/>
                <a:ea typeface="微软雅黑" pitchFamily="34" charset="-122"/>
                <a:cs typeface="微软雅黑" pitchFamily="34" charset="-120"/>
              </a:rPr>
              <a:t>，并测定了其芳香度（如表）.</a:t>
            </a:r>
            <a:endParaRPr lang="en-US" altLang="zh-CN" dirty="0"/>
          </a:p>
        </p:txBody>
      </p:sp>
      <mc:AlternateContent xmlns:mc="http://schemas.openxmlformats.org/markup-compatibility/2006">
        <mc:Choice xmlns:a14="http://schemas.microsoft.com/office/drawing/2010/main" Requires="a14">
          <p:graphicFrame>
            <p:nvGraphicFramePr>
              <p:cNvPr id="9" name="QC_4_BD.13_2#5e5e8f1e2?colgroup=12,7,7,7,3,7,7&amp;vop=1&amp;pid=29e32a884&amp;color=0,0,0&amp;bbb=1"/>
              <p:cNvGraphicFramePr>
                <a:graphicFrameLocks noGrp="1"/>
              </p:cNvGraphicFramePr>
              <p:nvPr>
                <p:extLst>
                  <p:ext uri="{D42A27DB-BD31-4B8C-83A1-F6EECF244321}">
                    <p14:modId xmlns:p14="http://schemas.microsoft.com/office/powerpoint/2010/main" val="1595194786"/>
                  </p:ext>
                </p:extLst>
              </p:nvPr>
            </p:nvGraphicFramePr>
            <p:xfrm>
              <a:off x="832104" y="1982781"/>
              <a:ext cx="10515600" cy="779907"/>
            </p:xfrm>
            <a:graphic>
              <a:graphicData uri="http://schemas.openxmlformats.org/drawingml/2006/table">
                <a:tbl>
                  <a:tblPr/>
                  <a:tblGrid>
                    <a:gridCol w="2423160">
                      <a:extLst>
                        <a:ext uri="{9D8B030D-6E8A-4147-A177-3AD203B41FA5}">
                          <a16:colId xmlns:a16="http://schemas.microsoft.com/office/drawing/2014/main" val="20000"/>
                        </a:ext>
                      </a:extLst>
                    </a:gridCol>
                    <a:gridCol w="1472184">
                      <a:extLst>
                        <a:ext uri="{9D8B030D-6E8A-4147-A177-3AD203B41FA5}">
                          <a16:colId xmlns:a16="http://schemas.microsoft.com/office/drawing/2014/main" val="20001"/>
                        </a:ext>
                      </a:extLst>
                    </a:gridCol>
                    <a:gridCol w="1472184">
                      <a:extLst>
                        <a:ext uri="{9D8B030D-6E8A-4147-A177-3AD203B41FA5}">
                          <a16:colId xmlns:a16="http://schemas.microsoft.com/office/drawing/2014/main" val="20002"/>
                        </a:ext>
                      </a:extLst>
                    </a:gridCol>
                    <a:gridCol w="1472184">
                      <a:extLst>
                        <a:ext uri="{9D8B030D-6E8A-4147-A177-3AD203B41FA5}">
                          <a16:colId xmlns:a16="http://schemas.microsoft.com/office/drawing/2014/main" val="20003"/>
                        </a:ext>
                      </a:extLst>
                    </a:gridCol>
                    <a:gridCol w="731520">
                      <a:extLst>
                        <a:ext uri="{9D8B030D-6E8A-4147-A177-3AD203B41FA5}">
                          <a16:colId xmlns:a16="http://schemas.microsoft.com/office/drawing/2014/main" val="20004"/>
                        </a:ext>
                      </a:extLst>
                    </a:gridCol>
                    <a:gridCol w="1472184">
                      <a:extLst>
                        <a:ext uri="{9D8B030D-6E8A-4147-A177-3AD203B41FA5}">
                          <a16:colId xmlns:a16="http://schemas.microsoft.com/office/drawing/2014/main" val="20005"/>
                        </a:ext>
                      </a:extLst>
                    </a:gridCol>
                    <a:gridCol w="1472184">
                      <a:extLst>
                        <a:ext uri="{9D8B030D-6E8A-4147-A177-3AD203B41FA5}">
                          <a16:colId xmlns:a16="http://schemas.microsoft.com/office/drawing/2014/main" val="20006"/>
                        </a:ext>
                      </a:extLst>
                    </a:gridCol>
                  </a:tblGrid>
                  <a:tr h="345440">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年份</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4467">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芳香度</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7.4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9.3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9" name="QC_4_BD.13_2#5e5e8f1e2?colgroup=12,7,7,7,3,7,7&amp;vop=1&amp;pid=29e32a884&amp;color=0,0,0&amp;bbb=1"/>
              <p:cNvGraphicFramePr>
                <a:graphicFrameLocks noGrp="1"/>
              </p:cNvGraphicFramePr>
              <p:nvPr>
                <p:extLst>
                  <p:ext uri="{D42A27DB-BD31-4B8C-83A1-F6EECF244321}">
                    <p14:modId xmlns:p14="http://schemas.microsoft.com/office/powerpoint/2010/main" val="1595194786"/>
                  </p:ext>
                </p:extLst>
              </p:nvPr>
            </p:nvGraphicFramePr>
            <p:xfrm>
              <a:off x="832104" y="1982781"/>
              <a:ext cx="10515600" cy="779907"/>
            </p:xfrm>
            <a:graphic>
              <a:graphicData uri="http://schemas.openxmlformats.org/drawingml/2006/table">
                <a:tbl>
                  <a:tblPr/>
                  <a:tblGrid>
                    <a:gridCol w="2423160">
                      <a:extLst>
                        <a:ext uri="{9D8B030D-6E8A-4147-A177-3AD203B41FA5}">
                          <a16:colId xmlns:a16="http://schemas.microsoft.com/office/drawing/2014/main" val="20000"/>
                        </a:ext>
                      </a:extLst>
                    </a:gridCol>
                    <a:gridCol w="1472184">
                      <a:extLst>
                        <a:ext uri="{9D8B030D-6E8A-4147-A177-3AD203B41FA5}">
                          <a16:colId xmlns:a16="http://schemas.microsoft.com/office/drawing/2014/main" val="20001"/>
                        </a:ext>
                      </a:extLst>
                    </a:gridCol>
                    <a:gridCol w="1472184">
                      <a:extLst>
                        <a:ext uri="{9D8B030D-6E8A-4147-A177-3AD203B41FA5}">
                          <a16:colId xmlns:a16="http://schemas.microsoft.com/office/drawing/2014/main" val="20002"/>
                        </a:ext>
                      </a:extLst>
                    </a:gridCol>
                    <a:gridCol w="1472184">
                      <a:extLst>
                        <a:ext uri="{9D8B030D-6E8A-4147-A177-3AD203B41FA5}">
                          <a16:colId xmlns:a16="http://schemas.microsoft.com/office/drawing/2014/main" val="20003"/>
                        </a:ext>
                      </a:extLst>
                    </a:gridCol>
                    <a:gridCol w="731520">
                      <a:extLst>
                        <a:ext uri="{9D8B030D-6E8A-4147-A177-3AD203B41FA5}">
                          <a16:colId xmlns:a16="http://schemas.microsoft.com/office/drawing/2014/main" val="20004"/>
                        </a:ext>
                      </a:extLst>
                    </a:gridCol>
                    <a:gridCol w="1472184">
                      <a:extLst>
                        <a:ext uri="{9D8B030D-6E8A-4147-A177-3AD203B41FA5}">
                          <a16:colId xmlns:a16="http://schemas.microsoft.com/office/drawing/2014/main" val="20005"/>
                        </a:ext>
                      </a:extLst>
                    </a:gridCol>
                    <a:gridCol w="1472184">
                      <a:extLst>
                        <a:ext uri="{9D8B030D-6E8A-4147-A177-3AD203B41FA5}">
                          <a16:colId xmlns:a16="http://schemas.microsoft.com/office/drawing/2014/main" val="20006"/>
                        </a:ext>
                      </a:extLst>
                    </a:gridCol>
                  </a:tblGrid>
                  <a:tr h="34544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51" t="-1754" r="-334171" b="-131579"/>
                          </a:stretch>
                        </a:blipFill>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446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51" t="-80556" r="-334171" b="-4167"/>
                          </a:stretch>
                        </a:blipFill>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5.6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200"/>
                            </a:lnSpc>
                          </a:pPr>
                          <a:endParaRPr lang="en-US" altLang="zh-CN" sz="900" spc="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7.4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9.3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pic>
        <p:nvPicPr>
          <p:cNvPr id="4" name="QC_4_BD.13_3#5e5e8f1e2.table_image?tii=1&amp;vop=1&amp;pid=29e32a884&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95260" y="2358002"/>
            <a:ext cx="484632" cy="37490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13_4#5e5e8f1e2?vop=1&amp;pid=29e32a884&amp;color=0,0,0&amp;bbb=1&amp;hb=1"/>
              <p:cNvSpPr/>
              <p:nvPr/>
            </p:nvSpPr>
            <p:spPr>
              <a:xfrm>
                <a:off x="832104" y="2897181"/>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由最小二乘法得到经验回归方程</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𝑦</m:t>
                        </m:r>
                      </m:e>
                    </m:acc>
                    <m:r>
                      <a:rPr lang="en-US" altLang="zh-CN" sz="1800" b="0" i="0">
                        <a:solidFill>
                          <a:srgbClr val="000000"/>
                        </a:solidFill>
                        <a:latin typeface="Cambria Math" pitchFamily="34" charset="0"/>
                        <a:ea typeface="Cambria Math" pitchFamily="34" charset="-122"/>
                        <a:cs typeface="Cambria Math" pitchFamily="34" charset="-120"/>
                      </a:rPr>
                      <m:t>=1.03</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+1.13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，但不小心在检测后滴到表格上一滴检测液</a:t>
                </a:r>
                <a:r>
                  <a:rPr lang="en-US" altLang="zh-CN" sz="1800" b="0" i="0">
                    <a:solidFill>
                      <a:srgbClr val="000000"/>
                    </a:solidFill>
                    <a:latin typeface="微软雅黑" pitchFamily="34" charset="0"/>
                    <a:ea typeface="微软雅黑" pitchFamily="34" charset="-122"/>
                    <a:cs typeface="微软雅黑" pitchFamily="34" charset="-120"/>
                  </a:rPr>
                  <a:t>，污损了一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个数据</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请你推断该数据为(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4_BD.13_4#5e5e8f1e2?vop=1&amp;pid=29e32a884&amp;color=0,0,0&amp;bbb=1&amp;hb=1"/>
              <p:cNvSpPr>
                <a:spLocks noRot="1" noChangeAspect="1" noMove="1" noResize="1" noEditPoints="1" noAdjustHandles="1" noChangeArrowheads="1" noChangeShapeType="1" noTextEdit="1"/>
              </p:cNvSpPr>
              <p:nvPr/>
            </p:nvSpPr>
            <p:spPr>
              <a:xfrm>
                <a:off x="832104" y="2897181"/>
                <a:ext cx="10533888" cy="770255"/>
              </a:xfrm>
              <a:prstGeom prst="rect">
                <a:avLst/>
              </a:prstGeom>
              <a:blipFill>
                <a:blip r:embed="rId5"/>
                <a:stretch>
                  <a:fillRect l="-1389" b="-18110"/>
                </a:stretch>
              </a:blipFill>
              <a:ln/>
            </p:spPr>
            <p:txBody>
              <a:bodyPr/>
              <a:lstStyle/>
              <a:p>
                <a:r>
                  <a:rPr lang="zh-CN" altLang="en-US">
                    <a:noFill/>
                  </a:rPr>
                  <a:t> </a:t>
                </a:r>
              </a:p>
            </p:txBody>
          </p:sp>
        </mc:Fallback>
      </mc:AlternateContent>
      <p:sp>
        <p:nvSpPr>
          <p:cNvPr id="6" name="QC_4_AN.14_1#5e5e8f1e2.bracket?vop=1&amp;pid=29e32a884&amp;color=0,0,0&amp;vpa=5"/>
          <p:cNvSpPr/>
          <p:nvPr/>
        </p:nvSpPr>
        <p:spPr>
          <a:xfrm>
            <a:off x="3758660" y="3304978"/>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7" name="QC_4_BD.13_5#5e5e8f1e2.choices?vop=1&amp;pid=29e32a884&amp;color=0,0,0&amp;bbb=1"/>
          <p:cNvSpPr/>
          <p:nvPr/>
        </p:nvSpPr>
        <p:spPr>
          <a:xfrm>
            <a:off x="832104" y="3712901"/>
            <a:ext cx="10533888" cy="360680"/>
          </a:xfrm>
          <a:prstGeom prst="rect">
            <a:avLst/>
          </a:prstGeom>
          <a:noFill/>
          <a:ln/>
        </p:spPr>
        <p:txBody>
          <a:bodyPr wrap="none" lIns="0" tIns="0" rIns="0" bIns="0" rtlCol="0" anchor="t"/>
          <a:lstStyle/>
          <a:p>
            <a:pPr latinLnBrk="1">
              <a:lnSpc>
                <a:spcPts val="3200"/>
              </a:lnSpc>
              <a:tabLst>
                <a:tab pos="2668397" algn="l"/>
                <a:tab pos="5438394" algn="l"/>
                <a:tab pos="80813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6.1</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6.28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6.5</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6.8</a:t>
            </a:r>
            <a:endParaRPr lang="en-US" altLang="zh-CN" sz="1800" dirty="0"/>
          </a:p>
        </p:txBody>
      </p:sp>
      <mc:AlternateContent xmlns:mc="http://schemas.openxmlformats.org/markup-compatibility/2006">
        <mc:Choice xmlns:a14="http://schemas.microsoft.com/office/drawing/2010/main" Requires="a14">
          <p:sp>
            <p:nvSpPr>
              <p:cNvPr id="8" name="QC_4_AS.15_1#5e5e8f1e2?vop=1&amp;pid=29e32a884&amp;color=0,0,0&amp;bbb=1&amp;hb=1"/>
              <p:cNvSpPr/>
              <p:nvPr/>
            </p:nvSpPr>
            <p:spPr>
              <a:xfrm>
                <a:off x="832104" y="4075550"/>
                <a:ext cx="10533888" cy="1243330"/>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0+1+4+5+6+8</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,因为样本点中心必在经验回归直线</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𝑦</m:t>
                        </m:r>
                      </m:e>
                    </m:acc>
                    <m:r>
                      <a:rPr lang="en-US" altLang="zh-CN" sz="1800" b="0" i="0">
                        <a:solidFill>
                          <a:srgbClr val="000000"/>
                        </a:solidFill>
                        <a:latin typeface="Cambria Math" pitchFamily="34" charset="0"/>
                        <a:ea typeface="Cambria Math" pitchFamily="34" charset="-122"/>
                        <a:cs typeface="Cambria Math" pitchFamily="34" charset="-120"/>
                      </a:rPr>
                      <m:t>=1.03</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+1.13</m:t>
                    </m:r>
                  </m:oMath>
                </a14:m>
                <a:r>
                  <a:rPr lang="en-US" altLang="zh-CN" sz="1800" b="0" i="0" dirty="0">
                    <a:solidFill>
                      <a:srgbClr val="000000"/>
                    </a:solidFill>
                    <a:latin typeface="微软雅黑" pitchFamily="34" charset="0"/>
                    <a:ea typeface="微软雅黑" pitchFamily="34" charset="-122"/>
                    <a:cs typeface="微软雅黑" pitchFamily="34" charset="-120"/>
                  </a:rPr>
                  <a:t>上,所以将</a:t>
                </a: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代入回</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归方程中</a:t>
                </a:r>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=5.25</m:t>
                    </m:r>
                  </m:oMath>
                </a14:m>
                <a:r>
                  <a:rPr lang="en-US" altLang="zh-CN" sz="1800" b="0" i="0" dirty="0">
                    <a:solidFill>
                      <a:srgbClr val="000000"/>
                    </a:solidFill>
                    <a:latin typeface="微软雅黑" pitchFamily="34" charset="0"/>
                    <a:ea typeface="微软雅黑" pitchFamily="34" charset="-122"/>
                    <a:cs typeface="微软雅黑" pitchFamily="34" charset="-120"/>
                  </a:rPr>
                  <a:t>,设污损数据的值为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5.25=</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1.3+1.8+5.6+</m:t>
                        </m:r>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+7.4+9.3</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=6.1</m:t>
                    </m:r>
                  </m:oMath>
                </a14:m>
                <a:r>
                  <a:rPr lang="en-US" altLang="zh-CN" sz="1800" b="0" i="0" dirty="0">
                    <a:solidFill>
                      <a:srgbClr val="000000"/>
                    </a:solidFill>
                    <a:latin typeface="微软雅黑" pitchFamily="34" charset="0"/>
                    <a:ea typeface="微软雅黑" pitchFamily="34" charset="-122"/>
                    <a:cs typeface="微软雅黑" pitchFamily="34" charset="-120"/>
                  </a:rPr>
                  <a:t>,即该数据为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b="0" i="0" dirty="0">
                    <a:solidFill>
                      <a:srgbClr val="000000"/>
                    </a:solidFill>
                    <a:latin typeface="微软雅黑" pitchFamily="34" charset="0"/>
                    <a:ea typeface="微软雅黑" pitchFamily="34" charset="-122"/>
                    <a:cs typeface="微软雅黑" pitchFamily="34" charset="-120"/>
                  </a:rPr>
                  <a:t>A.</a:t>
                </a:r>
                <a:endParaRPr lang="en-US" altLang="zh-CN" dirty="0"/>
              </a:p>
            </p:txBody>
          </p:sp>
        </mc:Choice>
        <mc:Fallback>
          <p:sp>
            <p:nvSpPr>
              <p:cNvPr id="8" name="QC_4_AS.15_1#5e5e8f1e2?vop=1&amp;pid=29e32a884&amp;color=0,0,0&amp;bbb=1&amp;hb=1"/>
              <p:cNvSpPr>
                <a:spLocks noRot="1" noChangeAspect="1" noMove="1" noResize="1" noEditPoints="1" noAdjustHandles="1" noChangeArrowheads="1" noChangeShapeType="1" noTextEdit="1"/>
              </p:cNvSpPr>
              <p:nvPr/>
            </p:nvSpPr>
            <p:spPr>
              <a:xfrm>
                <a:off x="832104" y="4075550"/>
                <a:ext cx="10533888" cy="1243330"/>
              </a:xfrm>
              <a:prstGeom prst="rect">
                <a:avLst/>
              </a:prstGeom>
              <a:blipFill>
                <a:blip r:embed="rId6"/>
                <a:stretch>
                  <a:fillRect l="-1389" b="-1078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bg/>
                                          </p:spTgt>
                                        </p:tgtEl>
                                        <p:attrNameLst>
                                          <p:attrName>style.visibility</p:attrName>
                                        </p:attrNameLst>
                                      </p:cBhvr>
                                      <p:to>
                                        <p:strVal val="visible"/>
                                      </p:to>
                                    </p:set>
                                    <p:anim calcmode="lin" valueType="num">
                                      <p:cBhvr additive="base">
                                        <p:cTn id="1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8">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 calcmode="lin" valueType="num">
                                      <p:cBhvr additive="base">
                                        <p:cTn id="2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6_1#3da23c44d?vop=1&amp;pid=29e32a884&amp;color=0,0,0&amp;bt=1&amp;bbb=1&amp;hb=1"/>
              <p:cNvSpPr/>
              <p:nvPr/>
            </p:nvSpPr>
            <p:spPr>
              <a:xfrm>
                <a:off x="832104" y="1080000"/>
                <a:ext cx="10533888" cy="13068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）如表所示为某商品的宣传投入费用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（单位：万元）与对应利润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（单位：万元</a:t>
                </a:r>
                <a:r>
                  <a:rPr lang="en-US" altLang="zh-CN" sz="1800" b="0" i="0">
                    <a:solidFill>
                      <a:srgbClr val="000000"/>
                    </a:solidFill>
                    <a:latin typeface="微软雅黑" pitchFamily="34" charset="0"/>
                    <a:ea typeface="微软雅黑" pitchFamily="34" charset="-122"/>
                    <a:cs typeface="微软雅黑" pitchFamily="34" charset="-120"/>
                  </a:rPr>
                  <a:t>）的数据统计</a:t>
                </a:r>
              </a:p>
              <a:p>
                <a:pPr latinLnBrk="1">
                  <a:lnSpc>
                    <a:spcPts val="4400"/>
                  </a:lnSpc>
                </a:pPr>
                <a:r>
                  <a:rPr lang="en-US" altLang="zh-CN" sz="1800" b="0" i="0">
                    <a:solidFill>
                      <a:srgbClr val="000000"/>
                    </a:solidFill>
                    <a:latin typeface="微软雅黑" pitchFamily="34" charset="0"/>
                    <a:ea typeface="微软雅黑" pitchFamily="34" charset="-122"/>
                    <a:cs typeface="微软雅黑" pitchFamily="34" charset="-120"/>
                  </a:rPr>
                  <a:t>表</a:t>
                </a:r>
                <a:r>
                  <a:rPr lang="en-US" altLang="zh-CN" sz="1800" b="0" i="0" dirty="0">
                    <a:solidFill>
                      <a:srgbClr val="000000"/>
                    </a:solidFill>
                    <a:latin typeface="微软雅黑" pitchFamily="34" charset="0"/>
                    <a:ea typeface="微软雅黑" pitchFamily="34" charset="-122"/>
                    <a:cs typeface="微软雅黑" pitchFamily="34" charset="-120"/>
                  </a:rPr>
                  <a:t>.根据表中数据，得到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800" b="0" i="0" dirty="0">
                    <a:solidFill>
                      <a:srgbClr val="000000"/>
                    </a:solidFill>
                    <a:latin typeface="微软雅黑" pitchFamily="34" charset="0"/>
                    <a:ea typeface="微软雅黑" pitchFamily="34" charset="-122"/>
                    <a:cs typeface="微软雅黑" pitchFamily="34" charset="-120"/>
                  </a:rPr>
                  <a:t>关于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的经验回归方程为</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𝑦</m:t>
                        </m:r>
                      </m:e>
                    </m:acc>
                    <m:r>
                      <a:rPr lang="en-US" altLang="zh-CN" sz="1800" b="0" i="0">
                        <a:solidFill>
                          <a:srgbClr val="000000"/>
                        </a:solidFill>
                        <a:latin typeface="Cambria Math" pitchFamily="34" charset="0"/>
                        <a:ea typeface="Cambria Math" pitchFamily="34" charset="-122"/>
                        <a:cs typeface="Cambria Math" pitchFamily="34" charset="-120"/>
                      </a:rPr>
                      <m:t>=3.9</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𝑎</m:t>
                        </m:r>
                      </m:e>
                    </m:acc>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参考数据：</a:t>
                </a: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5</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=105</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，则下列结论正确</a:t>
                </a:r>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16_1#3da23c44d?vop=1&amp;pid=29e32a884&amp;color=0,0,0&amp;bt=1&amp;bbb=1&amp;hb=1"/>
              <p:cNvSpPr>
                <a:spLocks noRot="1" noChangeAspect="1" noMove="1" noResize="1" noEditPoints="1" noAdjustHandles="1" noChangeArrowheads="1" noChangeShapeType="1" noTextEdit="1"/>
              </p:cNvSpPr>
              <p:nvPr/>
            </p:nvSpPr>
            <p:spPr>
              <a:xfrm>
                <a:off x="832104" y="1080000"/>
                <a:ext cx="10533888" cy="1306830"/>
              </a:xfrm>
              <a:prstGeom prst="rect">
                <a:avLst/>
              </a:prstGeom>
              <a:blipFill>
                <a:blip r:embed="rId3"/>
                <a:stretch>
                  <a:fillRect l="-1389" t="-930" r="-984" b="-1069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0" name="QC_4_BD.16_2#3da23c44d?colgroup=19,6,6,6,6,6&amp;vop=1&amp;pid=29e32a884&amp;color=0,0,0&amp;bbb=1"/>
              <p:cNvGraphicFramePr>
                <a:graphicFrameLocks noGrp="1"/>
              </p:cNvGraphicFramePr>
              <p:nvPr>
                <p:extLst>
                  <p:ext uri="{D42A27DB-BD31-4B8C-83A1-F6EECF244321}">
                    <p14:modId xmlns:p14="http://schemas.microsoft.com/office/powerpoint/2010/main" val="943788890"/>
                  </p:ext>
                </p:extLst>
              </p:nvPr>
            </p:nvGraphicFramePr>
            <p:xfrm>
              <a:off x="832104" y="2504431"/>
              <a:ext cx="10533888" cy="674878"/>
            </p:xfrm>
            <a:graphic>
              <a:graphicData uri="http://schemas.openxmlformats.org/drawingml/2006/table">
                <a:tbl>
                  <a:tblPr/>
                  <a:tblGrid>
                    <a:gridCol w="3675888">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tblGrid>
                  <a:tr h="337439">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宣传投入费用</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7439">
                    <a:tc>
                      <a:txBody>
                        <a:bodyPr/>
                        <a:lstStyle/>
                        <a:p>
                          <a:pPr algn="ctr" latinLnBrk="1" hangingPunct="0">
                            <a:lnSpc>
                              <a:spcPts val="2400"/>
                            </a:lnSpc>
                          </a:pPr>
                          <a:r>
                            <a:rPr lang="en-US" altLang="zh-CN" sz="1400" b="0" i="0" dirty="0">
                              <a:solidFill>
                                <a:srgbClr val="000000"/>
                              </a:solidFill>
                              <a:latin typeface="SimHei" pitchFamily="34" charset="0"/>
                              <a:ea typeface="SimHei" pitchFamily="34" charset="-122"/>
                              <a:cs typeface="SimHei" pitchFamily="34" charset="-120"/>
                            </a:rPr>
                            <a:t>对应利润</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m:rPr>
                                      <m:sty m:val="p"/>
                                    </m:rPr>
                                    <a:rPr lang="en-US" altLang="zh-CN" sz="1400" b="0" i="0" spc="-100">
                                      <a:solidFill>
                                        <a:srgbClr val="000000"/>
                                      </a:solidFill>
                                      <a:latin typeface="Cambria Math" pitchFamily="34" charset="0"/>
                                      <a:ea typeface="Cambria Math" pitchFamily="34" charset="-122"/>
                                      <a:cs typeface="Cambria Math" pitchFamily="34" charset="-120"/>
                                    </a:rPr>
                                    <m:t>y</m:t>
                                  </m:r>
                                </m:e>
                                <m:sub>
                                  <m:r>
                                    <a:rPr lang="en-US" altLang="zh-CN" sz="1400" b="0" i="0" spc="-10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m:rPr>
                                      <m:sty m:val="p"/>
                                    </m:rPr>
                                    <a:rPr lang="en-US" altLang="zh-CN" sz="1400" b="0" i="0" spc="-100">
                                      <a:solidFill>
                                        <a:srgbClr val="000000"/>
                                      </a:solidFill>
                                      <a:latin typeface="Cambria Math" pitchFamily="34" charset="0"/>
                                      <a:ea typeface="Cambria Math" pitchFamily="34" charset="-122"/>
                                      <a:cs typeface="Cambria Math" pitchFamily="34" charset="-120"/>
                                    </a:rPr>
                                    <m:t>y</m:t>
                                  </m:r>
                                </m:e>
                                <m:sub>
                                  <m:r>
                                    <a:rPr lang="en-US" altLang="zh-CN" sz="1400" b="0" i="0" spc="-10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m:rPr>
                                      <m:sty m:val="p"/>
                                    </m:rPr>
                                    <a:rPr lang="en-US" altLang="zh-CN" sz="1400" b="0" i="0" spc="-100">
                                      <a:solidFill>
                                        <a:srgbClr val="000000"/>
                                      </a:solidFill>
                                      <a:latin typeface="Cambria Math" pitchFamily="34" charset="0"/>
                                      <a:ea typeface="Cambria Math" pitchFamily="34" charset="-122"/>
                                      <a:cs typeface="Cambria Math" pitchFamily="34" charset="-120"/>
                                    </a:rPr>
                                    <m:t>y</m:t>
                                  </m:r>
                                </m:e>
                                <m:sub>
                                  <m:r>
                                    <a:rPr lang="en-US" altLang="zh-CN" sz="1400" b="0" i="0" spc="-100">
                                      <a:solidFill>
                                        <a:srgbClr val="000000"/>
                                      </a:solidFill>
                                      <a:latin typeface="Cambria Math" pitchFamily="34" charset="0"/>
                                      <a:ea typeface="Cambria Math" pitchFamily="34" charset="-122"/>
                                      <a:cs typeface="Cambria Math" pitchFamily="34" charset="-120"/>
                                    </a:rPr>
                                    <m:t>4</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m:rPr>
                                      <m:sty m:val="p"/>
                                    </m:rPr>
                                    <a:rPr lang="en-US" altLang="zh-CN" sz="1400" b="0" i="0" spc="-100">
                                      <a:solidFill>
                                        <a:srgbClr val="000000"/>
                                      </a:solidFill>
                                      <a:latin typeface="Cambria Math" pitchFamily="34" charset="0"/>
                                      <a:ea typeface="Cambria Math" pitchFamily="34" charset="-122"/>
                                      <a:cs typeface="Cambria Math" pitchFamily="34" charset="-120"/>
                                    </a:rPr>
                                    <m:t>y</m:t>
                                  </m:r>
                                </m:e>
                                <m:sub>
                                  <m:r>
                                    <a:rPr lang="en-US" altLang="zh-CN" sz="1400" b="0" i="0" spc="-100">
                                      <a:solidFill>
                                        <a:srgbClr val="000000"/>
                                      </a:solidFill>
                                      <a:latin typeface="Cambria Math" pitchFamily="34" charset="0"/>
                                      <a:ea typeface="Cambria Math" pitchFamily="34" charset="-122"/>
                                      <a:cs typeface="Cambria Math" pitchFamily="34" charset="-120"/>
                                    </a:rPr>
                                    <m:t>5</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0" name="QC_4_BD.16_2#3da23c44d?colgroup=19,6,6,6,6,6&amp;vop=1&amp;pid=29e32a884&amp;color=0,0,0&amp;bbb=1"/>
              <p:cNvGraphicFramePr>
                <a:graphicFrameLocks noGrp="1"/>
              </p:cNvGraphicFramePr>
              <p:nvPr>
                <p:extLst>
                  <p:ext uri="{D42A27DB-BD31-4B8C-83A1-F6EECF244321}">
                    <p14:modId xmlns:p14="http://schemas.microsoft.com/office/powerpoint/2010/main" val="943788890"/>
                  </p:ext>
                </p:extLst>
              </p:nvPr>
            </p:nvGraphicFramePr>
            <p:xfrm>
              <a:off x="832104" y="2504431"/>
              <a:ext cx="10533888" cy="674878"/>
            </p:xfrm>
            <a:graphic>
              <a:graphicData uri="http://schemas.openxmlformats.org/drawingml/2006/table">
                <a:tbl>
                  <a:tblPr/>
                  <a:tblGrid>
                    <a:gridCol w="3675888">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1371600">
                      <a:extLst>
                        <a:ext uri="{9D8B030D-6E8A-4147-A177-3AD203B41FA5}">
                          <a16:colId xmlns:a16="http://schemas.microsoft.com/office/drawing/2014/main" val="20002"/>
                        </a:ext>
                      </a:extLst>
                    </a:gridCol>
                    <a:gridCol w="1371600">
                      <a:extLst>
                        <a:ext uri="{9D8B030D-6E8A-4147-A177-3AD203B41FA5}">
                          <a16:colId xmlns:a16="http://schemas.microsoft.com/office/drawing/2014/main" val="20003"/>
                        </a:ext>
                      </a:extLst>
                    </a:gridCol>
                    <a:gridCol w="1371600">
                      <a:extLst>
                        <a:ext uri="{9D8B030D-6E8A-4147-A177-3AD203B41FA5}">
                          <a16:colId xmlns:a16="http://schemas.microsoft.com/office/drawing/2014/main" val="20004"/>
                        </a:ext>
                      </a:extLst>
                    </a:gridCol>
                    <a:gridCol w="1371600">
                      <a:extLst>
                        <a:ext uri="{9D8B030D-6E8A-4147-A177-3AD203B41FA5}">
                          <a16:colId xmlns:a16="http://schemas.microsoft.com/office/drawing/2014/main" val="20005"/>
                        </a:ext>
                      </a:extLst>
                    </a:gridCol>
                  </a:tblGrid>
                  <a:tr h="33743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6" r="-187065" b="-119643"/>
                          </a:stretch>
                        </a:blipFill>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743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6" t="-100000" r="-187065" b="-196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68444" t="-100000" r="-401333" b="-196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66814" t="-100000" r="-299558" b="-19643"/>
                          </a:stretch>
                        </a:blipFill>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68889" t="-100000" r="-100889" b="-1964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668889" t="-100000" r="-889" b="-19643"/>
                          </a:stretch>
                        </a:blipFill>
                      </a:tcPr>
                    </a:tc>
                    <a:extLst>
                      <a:ext uri="{0D108BD9-81ED-4DB2-BD59-A6C34878D82A}">
                        <a16:rowId xmlns:a16="http://schemas.microsoft.com/office/drawing/2014/main" val="10001"/>
                      </a:ext>
                    </a:extLst>
                  </a:tr>
                </a:tbl>
              </a:graphicData>
            </a:graphic>
          </p:graphicFrame>
        </mc:Fallback>
      </mc:AlternateContent>
      <p:sp>
        <p:nvSpPr>
          <p:cNvPr id="4" name="QC_4_AN.17_1#3da23c44d.bracket?vop=1&amp;pid=29e32a884&amp;color=0,0,0&amp;vpa=6&amp;bbb=1"/>
          <p:cNvSpPr/>
          <p:nvPr/>
        </p:nvSpPr>
        <p:spPr>
          <a:xfrm>
            <a:off x="1472660" y="2034659"/>
            <a:ext cx="661988" cy="344297"/>
          </a:xfrm>
          <a:prstGeom prst="rect">
            <a:avLst/>
          </a:prstGeom>
          <a:noFill/>
          <a:ln/>
        </p:spPr>
        <p:txBody>
          <a:bodyPr wrap="none" lIns="0" tIns="0" rIns="0" bIns="0" rtlCol="0" anchor="t"/>
          <a:lstStyle/>
          <a:p>
            <a:pPr algn="ctr" latinLnBrk="1">
              <a:lnSpc>
                <a:spcPts val="3000"/>
              </a:lnSpc>
            </a:pPr>
            <a:r>
              <a:rPr lang="en-US" altLang="zh-CN" b="1" i="0" dirty="0">
                <a:solidFill>
                  <a:srgbClr val="FF0000"/>
                </a:solidFill>
                <a:latin typeface="Arial (正文)" pitchFamily="34" charset="0"/>
                <a:ea typeface="微软雅黑" pitchFamily="34" charset="-122"/>
                <a:cs typeface="Arial (正文)" pitchFamily="34" charset="-120"/>
              </a:rPr>
              <a:t>ABD</a:t>
            </a:r>
            <a:endParaRPr lang="en-US" altLang="zh-CN" dirty="0"/>
          </a:p>
        </p:txBody>
      </p:sp>
      <mc:AlternateContent xmlns:mc="http://schemas.openxmlformats.org/markup-compatibility/2006">
        <mc:Choice xmlns:a14="http://schemas.microsoft.com/office/drawing/2010/main" Requires="a14">
          <p:sp>
            <p:nvSpPr>
              <p:cNvPr id="5" name="QC_4_BD.16_3#3da23c44d.choices?vop=1&amp;pid=29e32a884&amp;color=0,0,0&amp;bbb=1"/>
              <p:cNvSpPr/>
              <p:nvPr/>
            </p:nvSpPr>
            <p:spPr>
              <a:xfrm>
                <a:off x="832104" y="3317231"/>
                <a:ext cx="10533888" cy="156083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𝑎</m:t>
                        </m:r>
                      </m:e>
                    </m:acc>
                    <m:r>
                      <a:rPr lang="en-US" altLang="zh-CN" sz="1800" b="0" i="0">
                        <a:solidFill>
                          <a:srgbClr val="000000"/>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经验回归直线经过点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(5,21)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根据该模型可知，宣传投入费用每增加1万元，对应利润一定相应增加3.9万元</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根据该模型可知，若该商品的宣传投入费用为10万元，则对应利润的预测值为40.5万元</a:t>
                </a:r>
                <a:endParaRPr lang="en-US" altLang="zh-CN" sz="1800" dirty="0"/>
              </a:p>
            </p:txBody>
          </p:sp>
        </mc:Choice>
        <mc:Fallback>
          <p:sp>
            <p:nvSpPr>
              <p:cNvPr id="5" name="QC_4_BD.16_3#3da23c44d.choices?vop=1&amp;pid=29e32a884&amp;color=0,0,0&amp;bbb=1"/>
              <p:cNvSpPr>
                <a:spLocks noRot="1" noChangeAspect="1" noMove="1" noResize="1" noEditPoints="1" noAdjustHandles="1" noChangeArrowheads="1" noChangeShapeType="1" noTextEdit="1"/>
              </p:cNvSpPr>
              <p:nvPr/>
            </p:nvSpPr>
            <p:spPr>
              <a:xfrm>
                <a:off x="832104" y="3317231"/>
                <a:ext cx="10533888" cy="1560830"/>
              </a:xfrm>
              <a:prstGeom prst="rect">
                <a:avLst/>
              </a:prstGeom>
              <a:blipFill>
                <a:blip r:embed="rId5"/>
                <a:stretch>
                  <a:fillRect l="-1389" b="-937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EX.18_1#3da23c44d?vop=1&amp;pid=29e32a884&amp;color=0,0,0&amp;bbb=1&amp;hb=1"/>
              <p:cNvSpPr/>
              <p:nvPr/>
            </p:nvSpPr>
            <p:spPr>
              <a:xfrm>
                <a:off x="832104" y="4866631"/>
                <a:ext cx="10533888" cy="74803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求得数据的样本点中心</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即可判断</a:t>
                </a:r>
                <a:r>
                  <a:rPr lang="en-US" altLang="zh-CN" sz="1800" b="0" i="0" dirty="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楷体" pitchFamily="34" charset="-122"/>
                    <a:cs typeface="微软雅黑" pitchFamily="34" charset="-120"/>
                  </a:rPr>
                  <a:t>结合经验回归直线过点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求出</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𝑎</m:t>
                        </m:r>
                      </m:e>
                    </m:acc>
                    <m:r>
                      <a:rPr lang="en-US" altLang="zh-CN" sz="1800" b="0" i="0">
                        <a:solidFill>
                          <a:srgbClr val="000000"/>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可判断</a:t>
                </a: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根据回</a:t>
                </a:r>
              </a:p>
              <a:p>
                <a:pPr latinLnBrk="1">
                  <a:lnSpc>
                    <a:spcPts val="3000"/>
                  </a:lnSpc>
                </a:pPr>
                <a:r>
                  <a:rPr lang="en-US" altLang="zh-CN" b="0" i="0">
                    <a:solidFill>
                      <a:srgbClr val="000000"/>
                    </a:solidFill>
                    <a:latin typeface="微软雅黑" pitchFamily="34" charset="0"/>
                    <a:ea typeface="楷体" pitchFamily="34" charset="-122"/>
                    <a:cs typeface="微软雅黑" pitchFamily="34" charset="-120"/>
                  </a:rPr>
                  <a:t>归直线方程的实际意义可判断</a:t>
                </a:r>
                <a:r>
                  <a:rPr lang="en-US" altLang="zh-CN" b="0" i="0" dirty="0">
                    <a:solidFill>
                      <a:srgbClr val="000000"/>
                    </a:solidFill>
                    <a:latin typeface="微软雅黑" pitchFamily="34" charset="0"/>
                    <a:ea typeface="微软雅黑" pitchFamily="34" charset="-122"/>
                    <a:cs typeface="微软雅黑" pitchFamily="34" charset="-120"/>
                  </a:rPr>
                  <a:t>C；</a:t>
                </a:r>
                <a:r>
                  <a:rPr lang="en-US" altLang="zh-CN" b="0" i="0" dirty="0">
                    <a:solidFill>
                      <a:srgbClr val="000000"/>
                    </a:solidFill>
                    <a:latin typeface="微软雅黑" pitchFamily="34" charset="0"/>
                    <a:ea typeface="楷体" pitchFamily="34" charset="-122"/>
                    <a:cs typeface="微软雅黑" pitchFamily="34" charset="-120"/>
                  </a:rPr>
                  <a:t>将</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𝑥</m:t>
                    </m:r>
                    <m:r>
                      <a:rPr lang="en-US" altLang="zh-CN" b="0" i="0">
                        <a:solidFill>
                          <a:srgbClr val="00000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代入回归直线方程求得预测值</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可判断</a:t>
                </a:r>
                <a:r>
                  <a:rPr lang="en-US" altLang="zh-CN" b="0" i="0" dirty="0">
                    <a:solidFill>
                      <a:srgbClr val="000000"/>
                    </a:solidFill>
                    <a:latin typeface="微软雅黑" pitchFamily="34" charset="0"/>
                    <a:ea typeface="微软雅黑" pitchFamily="34" charset="-122"/>
                    <a:cs typeface="微软雅黑" pitchFamily="34" charset="-120"/>
                  </a:rPr>
                  <a:t>D.</a:t>
                </a:r>
                <a:endParaRPr lang="en-US" altLang="zh-CN" dirty="0"/>
              </a:p>
            </p:txBody>
          </p:sp>
        </mc:Choice>
        <mc:Fallback>
          <p:sp>
            <p:nvSpPr>
              <p:cNvPr id="6" name="QC_4_EX.18_1#3da23c44d?vop=1&amp;pid=29e32a884&amp;color=0,0,0&amp;bbb=1&amp;hb=1"/>
              <p:cNvSpPr>
                <a:spLocks noRot="1" noChangeAspect="1" noMove="1" noResize="1" noEditPoints="1" noAdjustHandles="1" noChangeArrowheads="1" noChangeShapeType="1" noTextEdit="1"/>
              </p:cNvSpPr>
              <p:nvPr/>
            </p:nvSpPr>
            <p:spPr>
              <a:xfrm>
                <a:off x="832104" y="4866631"/>
                <a:ext cx="10533888" cy="748030"/>
              </a:xfrm>
              <a:prstGeom prst="rect">
                <a:avLst/>
              </a:prstGeom>
              <a:blipFill>
                <a:blip r:embed="rId6"/>
                <a:stretch>
                  <a:fillRect l="-1389" t="-1626" r="-1042" b="-195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1236</Words>
  <Application>Microsoft Office PowerPoint</Application>
  <PresentationFormat>宽屏</PresentationFormat>
  <Paragraphs>172</Paragraphs>
  <Slides>17</Slides>
  <Notes>16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17</vt:i4>
      </vt:variant>
    </vt:vector>
  </HeadingPairs>
  <TitlesOfParts>
    <vt:vector size="24"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2025-10-20T03:06:35Z</dcterms:created>
  <dcterms:modified xsi:type="dcterms:W3CDTF">2025-10-20T03:10:16Z</dcterms:modified>
  <cp:category/>
  <cp:contentStatus/>
</cp:coreProperties>
</file>